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86" r:id="rId2"/>
    <p:sldId id="350" r:id="rId3"/>
    <p:sldId id="351" r:id="rId4"/>
    <p:sldId id="352" r:id="rId5"/>
    <p:sldId id="353" r:id="rId6"/>
    <p:sldId id="354" r:id="rId7"/>
    <p:sldId id="355" r:id="rId8"/>
    <p:sldId id="356" r:id="rId9"/>
    <p:sldId id="357"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373" r:id="rId26"/>
    <p:sldId id="374" r:id="rId27"/>
    <p:sldId id="375" r:id="rId28"/>
    <p:sldId id="376" r:id="rId29"/>
    <p:sldId id="377" r:id="rId30"/>
    <p:sldId id="378" r:id="rId31"/>
    <p:sldId id="379" r:id="rId32"/>
    <p:sldId id="380" r:id="rId33"/>
    <p:sldId id="381" r:id="rId34"/>
    <p:sldId id="382" r:id="rId35"/>
    <p:sldId id="383" r:id="rId36"/>
    <p:sldId id="384" r:id="rId37"/>
    <p:sldId id="385" r:id="rId38"/>
    <p:sldId id="386" r:id="rId39"/>
    <p:sldId id="387" r:id="rId40"/>
    <p:sldId id="388" r:id="rId41"/>
    <p:sldId id="389" r:id="rId42"/>
    <p:sldId id="390" r:id="rId43"/>
    <p:sldId id="391" r:id="rId44"/>
    <p:sldId id="392" r:id="rId45"/>
    <p:sldId id="393" r:id="rId46"/>
    <p:sldId id="394" r:id="rId47"/>
    <p:sldId id="395" r:id="rId48"/>
    <p:sldId id="396" r:id="rId49"/>
    <p:sldId id="397" r:id="rId50"/>
    <p:sldId id="398" r:id="rId51"/>
    <p:sldId id="399" r:id="rId52"/>
    <p:sldId id="400" r:id="rId53"/>
    <p:sldId id="401" r:id="rId54"/>
    <p:sldId id="406" r:id="rId55"/>
    <p:sldId id="407" r:id="rId56"/>
    <p:sldId id="408" r:id="rId57"/>
    <p:sldId id="409" r:id="rId58"/>
    <p:sldId id="402" r:id="rId59"/>
    <p:sldId id="410" r:id="rId60"/>
    <p:sldId id="411" r:id="rId61"/>
    <p:sldId id="412" r:id="rId62"/>
    <p:sldId id="413" r:id="rId63"/>
    <p:sldId id="285" r:id="rId64"/>
    <p:sldId id="405" r:id="rId65"/>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4660"/>
  </p:normalViewPr>
  <p:slideViewPr>
    <p:cSldViewPr>
      <p:cViewPr varScale="1">
        <p:scale>
          <a:sx n="105" d="100"/>
          <a:sy n="105" d="100"/>
        </p:scale>
        <p:origin x="-876" y="-60"/>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2023-2-16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63</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64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4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5009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23YLCXXZZX2-20.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35838;&#26102;&#36319;&#36394;&#26816;&#27979;word&#25991;&#20214;/&#36873;&#25321;&#24615;&#24517;&#20462;&#20108;&#35838;&#26102;&#26816;&#27979;&#65288;&#19971;&#65289;&#35785;&#35772;&#23454;&#29616;&#20844;&#24179;&#27491;&#20041;.doc" TargetMode="External"/><Relationship Id="rId5" Type="http://schemas.openxmlformats.org/officeDocument/2006/relationships/hyperlink" Target="../../&#35838;&#26102;&#36319;&#36394;&#26816;&#27979;word&#25991;&#20214;/UNIT%201%20&#21333;&#20803;&#35821;&#22522;&#22238;&#25187;&#19982;&#20223;&#30495;&#26816;&#27979;.DOC" TargetMode="External"/><Relationship Id="rId4" Type="http://schemas.openxmlformats.org/officeDocument/2006/relationships/image" Target="../media/image4.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ctr">
              <a:lnSpc>
                <a:spcPct val="170000"/>
              </a:lnSpc>
              <a:spcAft>
                <a:spcPts val="0"/>
              </a:spcAft>
              <a:tabLst>
                <a:tab pos="2700655" algn="l"/>
              </a:tabLst>
            </a:pPr>
            <a:r>
              <a:rPr lang="zh-CN" altLang="zh-CN" sz="3200" b="1" kern="100" dirty="0">
                <a:solidFill>
                  <a:srgbClr val="7030A0"/>
                </a:solidFill>
                <a:latin typeface="宋体"/>
                <a:ea typeface="方正细黑一简体"/>
                <a:cs typeface="Times New Roman"/>
              </a:rPr>
              <a:t>第十课　诉讼实现公平正义</a:t>
            </a:r>
            <a:endParaRPr lang="zh-CN" altLang="zh-CN" sz="3200" kern="100" dirty="0">
              <a:solidFill>
                <a:srgbClr val="7030A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 </a:t>
            </a:r>
            <a:r>
              <a:rPr lang="zh-CN" altLang="zh-CN" sz="2600" b="1" kern="100" dirty="0">
                <a:latin typeface="宋体"/>
                <a:ea typeface="方正细黑一简体"/>
                <a:cs typeface="Times New Roman"/>
              </a:rPr>
              <a:t>整体把握—————本课主要内容与目标导向</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一、明确学习目标</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．解析民事诉讼、刑事诉讼、行政诉讼的程序，说明不同诉讼中的举证规则，树立证据意识。</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．结合法律面前人人平等这一重要宪法原则，明确当事人诉讼过程中享有的诉讼权利，理解司法机关充分保障当事人诉讼权利的重要意义。</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580191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412777"/>
            <a:ext cx="10801200" cy="3816423"/>
          </a:xfrm>
        </p:spPr>
        <p:txBody>
          <a:bodyPr>
            <a:normAutofit/>
          </a:bodyPr>
          <a:lstStyle/>
          <a:p>
            <a:pPr lvl="0" indent="0" algn="just">
              <a:lnSpc>
                <a:spcPct val="170000"/>
              </a:lnSpc>
              <a:tabLst>
                <a:tab pos="2700655" algn="l"/>
              </a:tabLst>
            </a:pPr>
            <a:r>
              <a:rPr lang="en-US" altLang="zh-CN" sz="2600" b="1" kern="100" dirty="0">
                <a:solidFill>
                  <a:prstClr val="black"/>
                </a:solidFill>
                <a:latin typeface="方正细黑一简体"/>
                <a:cs typeface="Times New Roman"/>
              </a:rPr>
              <a:t>3</a:t>
            </a:r>
            <a:r>
              <a:rPr lang="zh-CN" altLang="zh-CN" sz="2600" b="1" kern="100" dirty="0">
                <a:solidFill>
                  <a:prstClr val="black"/>
                </a:solidFill>
                <a:latin typeface="宋体"/>
                <a:ea typeface="方正细黑一简体"/>
                <a:cs typeface="Times New Roman"/>
              </a:rPr>
              <a:t>．结合日常生活实例，了解法律援助的基本含义，理解国家设立法律援助制度的重要意义；结合法律规定，明确法律援助的获得方式、适用范围与申请程序，知道未成年人获得法律援助的特别规定。</a:t>
            </a:r>
            <a:endParaRPr lang="zh-CN" altLang="zh-CN" sz="2600" kern="100" dirty="0">
              <a:solidFill>
                <a:prstClr val="black"/>
              </a:solidFill>
              <a:latin typeface="宋体"/>
              <a:cs typeface="Courier New"/>
            </a:endParaRPr>
          </a:p>
          <a:p>
            <a:pPr lvl="0" indent="0" algn="just">
              <a:lnSpc>
                <a:spcPct val="170000"/>
              </a:lnSpc>
              <a:tabLst>
                <a:tab pos="2700655" algn="l"/>
              </a:tabLst>
            </a:pPr>
            <a:r>
              <a:rPr lang="en-US" altLang="zh-CN" sz="2600" b="1" kern="100" dirty="0">
                <a:solidFill>
                  <a:prstClr val="black"/>
                </a:solidFill>
                <a:latin typeface="方正细黑一简体"/>
                <a:cs typeface="Times New Roman"/>
              </a:rPr>
              <a:t>4</a:t>
            </a:r>
            <a:r>
              <a:rPr lang="zh-CN" altLang="zh-CN" sz="2600" b="1" kern="100" dirty="0">
                <a:solidFill>
                  <a:prstClr val="black"/>
                </a:solidFill>
                <a:latin typeface="宋体"/>
                <a:ea typeface="方正细黑一简体"/>
                <a:cs typeface="Times New Roman"/>
              </a:rPr>
              <a:t>．结合程序正义理念，了解通过诉讼解决纠纷、实现公平正义的基本程序；理解在诉讼过程中，所有诉讼主体都应严格遵守诉讼程序。</a:t>
            </a:r>
            <a:endParaRPr lang="zh-CN" altLang="zh-CN" sz="2600" kern="100" dirty="0">
              <a:solidFill>
                <a:prstClr val="black"/>
              </a:solidFill>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864096"/>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二、建构知识体系</a:t>
            </a:r>
            <a:endParaRPr lang="zh-CN" altLang="zh-CN" sz="1050" kern="100" dirty="0">
              <a:latin typeface="宋体"/>
              <a:cs typeface="Courier New"/>
            </a:endParaRPr>
          </a:p>
          <a:p>
            <a:pPr>
              <a:tabLst>
                <a:tab pos="809625" algn="l"/>
              </a:tabLst>
            </a:pPr>
            <a:endParaRPr lang="zh-CN" altLang="en-US" sz="2600" dirty="0"/>
          </a:p>
        </p:txBody>
      </p:sp>
      <p:pic>
        <p:nvPicPr>
          <p:cNvPr id="1027" name="Picture 3" descr="23YLCXXZZX2-20.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361283" y="1772816"/>
            <a:ext cx="5328592" cy="3724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3168352"/>
          </a:xfrm>
        </p:spPr>
        <p:txBody>
          <a:bodyPr>
            <a:normAutofit/>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一</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正确行使诉讼权利</a:t>
            </a:r>
            <a:endParaRPr lang="zh-CN" altLang="zh-CN" sz="1050" kern="100" dirty="0">
              <a:solidFill>
                <a:srgbClr val="7030A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　　　　　　　　　</a:t>
            </a: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诉讼权利</a:t>
            </a:r>
            <a:endParaRPr lang="zh-CN" altLang="zh-CN" sz="1050" kern="100" dirty="0">
              <a:latin typeface="宋体"/>
              <a:cs typeface="Courier New"/>
            </a:endParaRPr>
          </a:p>
          <a:p>
            <a:r>
              <a:rPr lang="en-US" altLang="zh-CN" sz="2600" b="1" kern="100" dirty="0">
                <a:latin typeface="方正细黑一简体"/>
                <a:cs typeface="Times New Roman"/>
              </a:rPr>
              <a:t>1</a:t>
            </a:r>
            <a:r>
              <a:rPr lang="zh-CN" altLang="zh-CN" sz="2600" b="1" kern="100" dirty="0">
                <a:ea typeface="方正细黑一简体"/>
                <a:cs typeface="Times New Roman"/>
              </a:rPr>
              <a:t>．当事人有委托诉讼代理人或辩护人的权利</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156921679"/>
              </p:ext>
            </p:extLst>
          </p:nvPr>
        </p:nvGraphicFramePr>
        <p:xfrm>
          <a:off x="1561083" y="3429000"/>
          <a:ext cx="8657203" cy="2694432"/>
        </p:xfrm>
        <a:graphic>
          <a:graphicData uri="http://schemas.openxmlformats.org/drawingml/2006/table">
            <a:tbl>
              <a:tblPr/>
              <a:tblGrid>
                <a:gridCol w="1267201"/>
                <a:gridCol w="7390002"/>
              </a:tblGrid>
              <a:tr h="50546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适用</a:t>
                      </a:r>
                      <a:endParaRPr lang="zh-CN" sz="105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条件</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当事人因身陷纠纷而参与诉讼时，很可能面临缺</a:t>
                      </a:r>
                      <a:r>
                        <a:rPr lang="zh-CN" sz="2600" b="1" kern="100" dirty="0" smtClean="0">
                          <a:effectLst/>
                          <a:latin typeface="宋体"/>
                          <a:ea typeface="方正细黑一简体"/>
                          <a:cs typeface="Times New Roman"/>
                        </a:rPr>
                        <a:t>乏</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与</a:t>
                      </a:r>
                      <a:r>
                        <a:rPr lang="zh-CN" sz="2600" b="1" kern="100" dirty="0">
                          <a:effectLst/>
                          <a:latin typeface="宋体"/>
                          <a:ea typeface="方正细黑一简体"/>
                          <a:cs typeface="Times New Roman"/>
                        </a:rPr>
                        <a:t>技能、无暇参加诉讼活动等问题</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075">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主要</a:t>
                      </a:r>
                      <a:endParaRPr lang="zh-CN" sz="105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职责</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根据事实和法律，维护当事人合法</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程序权利，使案件得到公正的审理</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3145259" y="4232701"/>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法律知识</a:t>
            </a:r>
            <a:endParaRPr lang="zh-CN" altLang="en-US" dirty="0"/>
          </a:p>
        </p:txBody>
      </p:sp>
      <p:sp>
        <p:nvSpPr>
          <p:cNvPr id="8" name="矩形 7"/>
          <p:cNvSpPr/>
          <p:nvPr/>
        </p:nvSpPr>
        <p:spPr>
          <a:xfrm>
            <a:off x="8401843" y="4869160"/>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实体权利</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980728"/>
            <a:ext cx="10801200" cy="792088"/>
          </a:xfrm>
        </p:spPr>
        <p:txBody>
          <a:bodyPr>
            <a:normAutofit/>
          </a:bodyPr>
          <a:lstStyle/>
          <a:p>
            <a:pPr>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．当事人有申请回避的权利</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975381901"/>
              </p:ext>
            </p:extLst>
          </p:nvPr>
        </p:nvGraphicFramePr>
        <p:xfrm>
          <a:off x="1201043" y="1988840"/>
          <a:ext cx="9492545" cy="3368040"/>
        </p:xfrm>
        <a:graphic>
          <a:graphicData uri="http://schemas.openxmlformats.org/drawingml/2006/table">
            <a:tbl>
              <a:tblPr/>
              <a:tblGrid>
                <a:gridCol w="1043896"/>
                <a:gridCol w="8448649"/>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回避制度</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在诉讼中，</a:t>
                      </a:r>
                      <a:r>
                        <a:rPr lang="zh-CN" sz="2600" b="1" kern="100" dirty="0" smtClean="0">
                          <a:effectLst/>
                          <a:latin typeface="宋体"/>
                          <a:ea typeface="方正细黑一简体"/>
                          <a:cs typeface="Times New Roman"/>
                        </a:rPr>
                        <a:t>当</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其他有关人员具有法律规定不宜参加案件审理或有关诉讼活动的情形时，当事人有权要求其退出，这就是诉讼法中规定的回避制度</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意义</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有利于保证案件的公正审理，消除当事人的疑虑，增加裁判</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212771" y="2132856"/>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审判人员</a:t>
            </a:r>
            <a:endParaRPr lang="zh-CN" altLang="en-US" dirty="0"/>
          </a:p>
        </p:txBody>
      </p:sp>
      <p:sp>
        <p:nvSpPr>
          <p:cNvPr id="8" name="矩形 7"/>
          <p:cNvSpPr/>
          <p:nvPr/>
        </p:nvSpPr>
        <p:spPr>
          <a:xfrm>
            <a:off x="2929235" y="4725144"/>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正当性</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58486" y="1078071"/>
            <a:ext cx="10801200" cy="864096"/>
          </a:xfrm>
        </p:spPr>
        <p:txBody>
          <a:bodyPr>
            <a:normAutofit/>
          </a:bodyPr>
          <a:lstStyle/>
          <a:p>
            <a:pPr indent="0">
              <a:tabLst>
                <a:tab pos="809625" algn="l"/>
              </a:tabLst>
            </a:pPr>
            <a:r>
              <a:rPr lang="en-US" altLang="zh-CN" sz="2600" b="1" kern="100" dirty="0">
                <a:latin typeface="方正细黑一简体"/>
                <a:cs typeface="Times New Roman"/>
              </a:rPr>
              <a:t>3</a:t>
            </a:r>
            <a:r>
              <a:rPr lang="zh-CN" altLang="zh-CN" sz="2600" b="1" kern="100" dirty="0">
                <a:ea typeface="方正细黑一简体"/>
                <a:cs typeface="Times New Roman"/>
              </a:rPr>
              <a:t>．当事人有上诉的权利</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703966596"/>
              </p:ext>
            </p:extLst>
          </p:nvPr>
        </p:nvGraphicFramePr>
        <p:xfrm>
          <a:off x="624979" y="2276872"/>
          <a:ext cx="10975974" cy="3368040"/>
        </p:xfrm>
        <a:graphic>
          <a:graphicData uri="http://schemas.openxmlformats.org/drawingml/2006/table">
            <a:tbl>
              <a:tblPr/>
              <a:tblGrid>
                <a:gridCol w="1527547"/>
                <a:gridCol w="9448427"/>
              </a:tblGrid>
              <a:tr h="864967">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两审终</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审制</a:t>
                      </a:r>
                      <a:endParaRPr lang="zh-CN" sz="2600" kern="100" dirty="0">
                        <a:effectLst/>
                        <a:latin typeface="宋体"/>
                        <a:cs typeface="Courier New"/>
                      </a:endParaRPr>
                    </a:p>
                  </a:txBody>
                  <a:tcPr marL="44031" marR="440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除特殊情况外，一个案件经</a:t>
                      </a:r>
                      <a:r>
                        <a:rPr lang="zh-CN" sz="2600" b="1" kern="100" dirty="0" smtClean="0">
                          <a:effectLst/>
                          <a:latin typeface="宋体"/>
                          <a:ea typeface="方正细黑一简体"/>
                          <a:cs typeface="Times New Roman"/>
                        </a:rPr>
                        <a:t>过</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人</a:t>
                      </a:r>
                      <a:r>
                        <a:rPr lang="zh-CN" sz="2600" b="1" kern="100" dirty="0">
                          <a:effectLst/>
                          <a:latin typeface="宋体"/>
                          <a:ea typeface="方正细黑一简体"/>
                          <a:cs typeface="Times New Roman"/>
                        </a:rPr>
                        <a:t>民法院审理便告终结</a:t>
                      </a:r>
                      <a:endParaRPr lang="zh-CN" sz="2600" kern="100" dirty="0">
                        <a:effectLst/>
                        <a:latin typeface="宋体"/>
                        <a:cs typeface="Courier New"/>
                      </a:endParaRPr>
                    </a:p>
                  </a:txBody>
                  <a:tcPr marL="44031" marR="440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483">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上诉</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权内容</a:t>
                      </a:r>
                      <a:endParaRPr lang="zh-CN" sz="2600" kern="100" dirty="0">
                        <a:effectLst/>
                        <a:latin typeface="宋体"/>
                        <a:cs typeface="Courier New"/>
                      </a:endParaRPr>
                    </a:p>
                  </a:txBody>
                  <a:tcPr marL="44031" marR="440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当事人如果不服一审裁判，可以在规定期限内提出上诉</a:t>
                      </a:r>
                      <a:endParaRPr lang="zh-CN" sz="2600" kern="100" dirty="0">
                        <a:effectLst/>
                        <a:latin typeface="宋体"/>
                        <a:cs typeface="Courier New"/>
                      </a:endParaRPr>
                    </a:p>
                  </a:txBody>
                  <a:tcPr marL="44031" marR="440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4967">
                <a:tc vMerge="1">
                  <a:txBody>
                    <a:bodyPr/>
                    <a:lstStyle/>
                    <a:p>
                      <a:endParaRPr lang="zh-CN" altLang="en-US"/>
                    </a:p>
                  </a:txBody>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上诉权是法律赋予当事人的重要诉讼权利，是否提出上诉，完全由当事</a:t>
                      </a:r>
                      <a:r>
                        <a:rPr lang="zh-CN" sz="2600" b="1" kern="100" dirty="0" smtClean="0">
                          <a:effectLst/>
                          <a:latin typeface="宋体"/>
                          <a:ea typeface="方正细黑一简体"/>
                          <a:cs typeface="Times New Roman"/>
                        </a:rPr>
                        <a:t>人</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他人不得限制或干涉</a:t>
                      </a:r>
                      <a:endParaRPr lang="zh-CN" sz="2600" kern="100" dirty="0">
                        <a:effectLst/>
                        <a:latin typeface="宋体"/>
                        <a:cs typeface="Courier New"/>
                      </a:endParaRPr>
                    </a:p>
                  </a:txBody>
                  <a:tcPr marL="44031" marR="440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961683" y="2720533"/>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两级</a:t>
            </a:r>
            <a:endParaRPr lang="zh-CN" altLang="en-US" dirty="0"/>
          </a:p>
        </p:txBody>
      </p:sp>
      <p:sp>
        <p:nvSpPr>
          <p:cNvPr id="8" name="矩形 7"/>
          <p:cNvSpPr/>
          <p:nvPr/>
        </p:nvSpPr>
        <p:spPr>
          <a:xfrm>
            <a:off x="3577307" y="5013176"/>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自主决定</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诉讼法赋予当事人广大的诉讼权利，司法机关保障当事人充分行使这些诉讼权利</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诉讼代理人和辩护人的主要职责是维护当事人的一切权利</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诉讼代理人和辩护人的主要职责是根据事实和法律，维护当事人合法的实体权利和程序权利，使案件得到公正的审理。</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5400600"/>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当事人有上诉的权利，如果不服判决可以随时提出上诉，维护自身权利</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当事人有上诉的权利，如果不服一审裁判，可以在规定期限内提起上诉。</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甲对人民法院有关他与乙之间的合同纠纷案的一审判决不服，可以在收到判决书</a:t>
            </a:r>
            <a:r>
              <a:rPr lang="en-US" altLang="zh-CN" sz="2600" b="1" kern="100" dirty="0">
                <a:latin typeface="宋体"/>
                <a:ea typeface="方正细黑一简体"/>
                <a:cs typeface="Times New Roman"/>
              </a:rPr>
              <a:t>10</a:t>
            </a:r>
            <a:r>
              <a:rPr lang="zh-CN" altLang="zh-CN" sz="2600" b="1" kern="100" dirty="0">
                <a:latin typeface="宋体"/>
                <a:ea typeface="方正细黑一简体"/>
                <a:cs typeface="Times New Roman"/>
              </a:rPr>
              <a:t>日内向上级人民法院提起上诉</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民事诉讼中，不服判决的上诉期限为</a:t>
            </a:r>
            <a:r>
              <a:rPr lang="en-US" altLang="zh-CN" sz="2600" b="1" kern="100" dirty="0">
                <a:latin typeface="宋体"/>
                <a:ea typeface="方正细黑一简体"/>
                <a:cs typeface="Times New Roman"/>
              </a:rPr>
              <a:t>15</a:t>
            </a:r>
            <a:r>
              <a:rPr lang="zh-CN" altLang="zh-CN" sz="2600" b="1" kern="100" dirty="0">
                <a:latin typeface="宋体"/>
                <a:ea typeface="方正细黑一简体"/>
                <a:cs typeface="Times New Roman"/>
              </a:rPr>
              <a:t>日。</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1628800"/>
            <a:ext cx="10801200" cy="3384376"/>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张三因债务纠纷被李四告上法庭，张三可以委托律师作为辩护人帮助自己进行诉讼活动</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张三因债务纠纷被李四告上法庭，属于民事诉讼，张三可以委托律师作为诉讼代理人帮助自己进行诉讼活动。</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980728"/>
            <a:ext cx="10801200" cy="792088"/>
          </a:xfrm>
        </p:spPr>
        <p:txBody>
          <a:bodyPr>
            <a:normAutofit/>
          </a:bodyPr>
          <a:lstStyle/>
          <a:p>
            <a:pPr>
              <a:tabLst>
                <a:tab pos="809625" algn="l"/>
              </a:tabLst>
            </a:pPr>
            <a:r>
              <a:rPr lang="en-US" altLang="zh-CN" sz="2600" b="1" kern="100" dirty="0">
                <a:latin typeface="方正细黑一简体"/>
                <a:cs typeface="Times New Roman"/>
              </a:rPr>
              <a:t>(</a:t>
            </a:r>
            <a:r>
              <a:rPr lang="zh-CN" altLang="zh-CN" sz="2600" b="1" kern="100" dirty="0">
                <a:ea typeface="方正细黑一简体"/>
                <a:cs typeface="Times New Roman"/>
              </a:rPr>
              <a:t>二</a:t>
            </a:r>
            <a:r>
              <a:rPr lang="en-US" altLang="zh-CN" sz="2600" b="1" kern="100" dirty="0">
                <a:ea typeface="方正细黑一简体"/>
                <a:cs typeface="Times New Roman"/>
              </a:rPr>
              <a:t>)</a:t>
            </a:r>
            <a:r>
              <a:rPr lang="zh-CN" altLang="zh-CN" sz="2600" b="1" kern="100" dirty="0">
                <a:ea typeface="方正细黑一简体"/>
                <a:cs typeface="Times New Roman"/>
              </a:rPr>
              <a:t>法律援助</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600393362"/>
              </p:ext>
            </p:extLst>
          </p:nvPr>
        </p:nvGraphicFramePr>
        <p:xfrm>
          <a:off x="624979" y="1988840"/>
          <a:ext cx="11017224" cy="4041648"/>
        </p:xfrm>
        <a:graphic>
          <a:graphicData uri="http://schemas.openxmlformats.org/drawingml/2006/table">
            <a:tbl>
              <a:tblPr/>
              <a:tblGrid>
                <a:gridCol w="576064"/>
                <a:gridCol w="10441160"/>
              </a:tblGrid>
              <a:tr h="848618">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目</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的</a:t>
                      </a:r>
                      <a:endParaRPr lang="zh-CN" sz="2600" kern="100" dirty="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一些公民</a:t>
                      </a:r>
                      <a:r>
                        <a:rPr lang="zh-CN" sz="2600" b="1" kern="100" dirty="0" smtClean="0">
                          <a:effectLst/>
                          <a:latin typeface="宋体"/>
                          <a:ea typeface="方正细黑一简体"/>
                          <a:cs typeface="Times New Roman"/>
                        </a:rPr>
                        <a:t>受</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或</a:t>
                      </a:r>
                      <a:r>
                        <a:rPr lang="zh-CN" sz="2600" b="1" kern="100" dirty="0">
                          <a:effectLst/>
                          <a:latin typeface="宋体"/>
                          <a:ea typeface="方正细黑一简体"/>
                          <a:cs typeface="Times New Roman"/>
                        </a:rPr>
                        <a:t>其他因素影响，难以在诉讼过程中充分行</a:t>
                      </a:r>
                      <a:r>
                        <a:rPr lang="zh-CN" sz="2600" b="1" kern="100" dirty="0" smtClean="0">
                          <a:effectLst/>
                          <a:latin typeface="宋体"/>
                          <a:ea typeface="方正细黑一简体"/>
                          <a:cs typeface="Times New Roman"/>
                        </a:rPr>
                        <a:t>使</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从而可能丧失保障自身合法权益的宝贵机会。为此，国家建立法律援助制度</a:t>
                      </a:r>
                      <a:endParaRPr lang="zh-CN" sz="2600" kern="100" dirty="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56063">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内</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容</a:t>
                      </a:r>
                      <a:endParaRPr lang="zh-CN" sz="2600" kern="100" dirty="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国家建立法律援助制度，设</a:t>
                      </a:r>
                      <a:r>
                        <a:rPr lang="zh-CN" sz="2600" b="1" kern="100" dirty="0" smtClean="0">
                          <a:effectLst/>
                          <a:latin typeface="宋体"/>
                          <a:ea typeface="方正细黑一简体"/>
                          <a:cs typeface="Times New Roman"/>
                        </a:rPr>
                        <a:t>置</a:t>
                      </a:r>
                      <a:r>
                        <a:rPr lang="en-US" altLang="zh-CN" sz="2600" b="1" kern="100" dirty="0" smtClean="0">
                          <a:effectLst/>
                          <a:latin typeface="宋体"/>
                          <a:ea typeface="方正细黑一简体"/>
                          <a:cs typeface="Times New Roman"/>
                        </a:rPr>
                        <a:t>____________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指派律师、基层法律服务工作者、法律援助志愿者等</a:t>
                      </a:r>
                      <a:r>
                        <a:rPr lang="zh-CN" sz="2600" b="1" kern="100" dirty="0" smtClean="0">
                          <a:effectLst/>
                          <a:latin typeface="宋体"/>
                          <a:ea typeface="方正细黑一简体"/>
                          <a:cs typeface="Times New Roman"/>
                        </a:rPr>
                        <a:t>为</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公民和符合法定条件的其他当事人无偿提供法律咨询、代理、刑事辩护等法律服务</a:t>
                      </a:r>
                      <a:endParaRPr lang="zh-CN" sz="2600" kern="100" dirty="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2988635" y="2132856"/>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经济条件</a:t>
            </a:r>
            <a:endParaRPr lang="zh-CN" altLang="en-US" dirty="0"/>
          </a:p>
        </p:txBody>
      </p:sp>
      <p:sp>
        <p:nvSpPr>
          <p:cNvPr id="8" name="矩形 7"/>
          <p:cNvSpPr/>
          <p:nvPr/>
        </p:nvSpPr>
        <p:spPr>
          <a:xfrm>
            <a:off x="1260443" y="2792541"/>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诉讼权利</a:t>
            </a:r>
            <a:endParaRPr lang="zh-CN" altLang="en-US" dirty="0"/>
          </a:p>
        </p:txBody>
      </p:sp>
      <p:sp>
        <p:nvSpPr>
          <p:cNvPr id="10" name="矩形 9"/>
          <p:cNvSpPr/>
          <p:nvPr/>
        </p:nvSpPr>
        <p:spPr>
          <a:xfrm>
            <a:off x="5521523" y="4077072"/>
            <a:ext cx="2194832"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法律援助机构</a:t>
            </a:r>
            <a:endParaRPr lang="zh-CN" altLang="en-US" dirty="0"/>
          </a:p>
        </p:txBody>
      </p:sp>
      <p:sp>
        <p:nvSpPr>
          <p:cNvPr id="12" name="矩形 11"/>
          <p:cNvSpPr/>
          <p:nvPr/>
        </p:nvSpPr>
        <p:spPr>
          <a:xfrm>
            <a:off x="5665539" y="4725144"/>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经济困难</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633121817"/>
              </p:ext>
            </p:extLst>
          </p:nvPr>
        </p:nvGraphicFramePr>
        <p:xfrm>
          <a:off x="552971" y="1181527"/>
          <a:ext cx="11017224" cy="5388864"/>
        </p:xfrm>
        <a:graphic>
          <a:graphicData uri="http://schemas.openxmlformats.org/drawingml/2006/table">
            <a:tbl>
              <a:tblPr/>
              <a:tblGrid>
                <a:gridCol w="576064"/>
                <a:gridCol w="10441160"/>
              </a:tblGrid>
              <a:tr h="5343817">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范</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围</a:t>
                      </a:r>
                      <a:endParaRPr lang="zh-CN" sz="2600" kern="100" dirty="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①在民事和行政纠纷中，经济困难的公民可以就依法请求国家赔偿、请求确</a:t>
                      </a:r>
                      <a:r>
                        <a:rPr lang="zh-CN" sz="2600" b="1" kern="100" dirty="0" smtClean="0">
                          <a:effectLst/>
                          <a:latin typeface="宋体"/>
                          <a:ea typeface="方正细黑一简体"/>
                          <a:cs typeface="Times New Roman"/>
                        </a:rPr>
                        <a:t>认</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或</a:t>
                      </a:r>
                      <a:r>
                        <a:rPr lang="zh-CN" sz="2600" b="1" kern="100" dirty="0">
                          <a:effectLst/>
                          <a:latin typeface="宋体"/>
                          <a:ea typeface="方正细黑一简体"/>
                          <a:cs typeface="Times New Roman"/>
                        </a:rPr>
                        <a:t>支付劳动报酬等事项，申请法律援助，获得法律咨询或代理服务。②涉及维护英雄烈士人格权益或见义勇为行为主张相关民事权益等情形的，当事人申请法律援助不</a:t>
                      </a:r>
                      <a:r>
                        <a:rPr lang="zh-CN" sz="2600" b="1" kern="100" dirty="0" smtClean="0">
                          <a:effectLst/>
                          <a:latin typeface="宋体"/>
                          <a:ea typeface="方正细黑一简体"/>
                          <a:cs typeface="Times New Roman"/>
                        </a:rPr>
                        <a:t>受</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条</a:t>
                      </a:r>
                      <a:r>
                        <a:rPr lang="zh-CN" sz="2600" b="1" kern="100" dirty="0">
                          <a:effectLst/>
                          <a:latin typeface="宋体"/>
                          <a:ea typeface="方正细黑一简体"/>
                          <a:cs typeface="Times New Roman"/>
                        </a:rPr>
                        <a:t>件的限制。③在刑事诉讼活动中，对于因经济困难而没有委</a:t>
                      </a:r>
                      <a:r>
                        <a:rPr lang="zh-CN" sz="2600" b="1" kern="100" dirty="0" smtClean="0">
                          <a:effectLst/>
                          <a:latin typeface="宋体"/>
                          <a:ea typeface="方正细黑一简体"/>
                          <a:cs typeface="Times New Roman"/>
                        </a:rPr>
                        <a:t>托</a:t>
                      </a:r>
                      <a:r>
                        <a:rPr lang="en-US" altLang="zh-CN" sz="2600" b="1" kern="100" dirty="0" smtClean="0">
                          <a:effectLst/>
                          <a:latin typeface="宋体"/>
                          <a:ea typeface="方正细黑一简体"/>
                          <a:cs typeface="Times New Roman"/>
                        </a:rPr>
                        <a:t>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诉讼代理人的当事人或部分特殊案件的当事人，也可以经法定程序，由法律援助机构指派</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为</a:t>
                      </a:r>
                      <a:r>
                        <a:rPr lang="zh-CN" sz="2600" b="1" kern="100" dirty="0">
                          <a:effectLst/>
                          <a:latin typeface="宋体"/>
                          <a:ea typeface="方正细黑一简体"/>
                          <a:cs typeface="Times New Roman"/>
                        </a:rPr>
                        <a:t>其进行刑事辩护或代理。④未成年人申请法律援助的，可以由</a:t>
                      </a:r>
                      <a:r>
                        <a:rPr lang="zh-CN" sz="2600" b="1" kern="100" dirty="0" smtClean="0">
                          <a:effectLst/>
                          <a:latin typeface="宋体"/>
                          <a:ea typeface="方正细黑一简体"/>
                          <a:cs typeface="Times New Roman"/>
                        </a:rPr>
                        <a:t>其</a:t>
                      </a:r>
                      <a:r>
                        <a:rPr lang="en-US" altLang="zh-CN" sz="2600" b="1" kern="100" dirty="0" smtClean="0">
                          <a:effectLst/>
                          <a:latin typeface="宋体"/>
                          <a:ea typeface="方正细黑一简体"/>
                          <a:cs typeface="Times New Roman"/>
                        </a:rPr>
                        <a:t>__________</a:t>
                      </a:r>
                      <a:r>
                        <a:rPr lang="zh-CN" sz="2600" b="1" kern="100" dirty="0" smtClean="0">
                          <a:effectLst/>
                          <a:latin typeface="宋体"/>
                          <a:ea typeface="方正细黑一简体"/>
                          <a:cs typeface="Times New Roman"/>
                        </a:rPr>
                        <a:t>代</a:t>
                      </a:r>
                      <a:r>
                        <a:rPr lang="zh-CN" sz="2600" b="1" kern="100" dirty="0">
                          <a:effectLst/>
                          <a:latin typeface="宋体"/>
                          <a:ea typeface="方正细黑一简体"/>
                          <a:cs typeface="Times New Roman"/>
                        </a:rPr>
                        <a:t>为提出</a:t>
                      </a:r>
                      <a:endParaRPr lang="zh-CN" sz="2600" kern="100" dirty="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480963" y="516171"/>
            <a:ext cx="851515" cy="492443"/>
          </a:xfrm>
          <a:prstGeom prst="rect">
            <a:avLst/>
          </a:prstGeom>
        </p:spPr>
        <p:txBody>
          <a:bodyPr wrap="none">
            <a:spAutoFit/>
          </a:bodyPr>
          <a:lstStyle/>
          <a:p>
            <a:r>
              <a:rPr lang="zh-CN" altLang="en-US" sz="2600" b="1" dirty="0" smtClean="0">
                <a:latin typeface="方正细黑一简体" panose="03000509000000000000" pitchFamily="65" charset="-122"/>
                <a:ea typeface="方正细黑一简体" panose="03000509000000000000" pitchFamily="65" charset="-122"/>
              </a:rPr>
              <a:t>续表</a:t>
            </a:r>
            <a:endParaRPr lang="zh-CN" altLang="en-US" sz="2600" b="1" dirty="0">
              <a:latin typeface="方正细黑一简体" panose="03000509000000000000" pitchFamily="65" charset="-122"/>
              <a:ea typeface="方正细黑一简体" panose="03000509000000000000" pitchFamily="65" charset="-122"/>
            </a:endParaRPr>
          </a:p>
        </p:txBody>
      </p:sp>
      <p:sp>
        <p:nvSpPr>
          <p:cNvPr id="7" name="矩形 6"/>
          <p:cNvSpPr/>
          <p:nvPr/>
        </p:nvSpPr>
        <p:spPr>
          <a:xfrm>
            <a:off x="2137147" y="1988840"/>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劳动关系</a:t>
            </a:r>
            <a:endParaRPr lang="zh-CN" altLang="en-US" dirty="0"/>
          </a:p>
        </p:txBody>
      </p:sp>
      <p:sp>
        <p:nvSpPr>
          <p:cNvPr id="9" name="矩形 8"/>
          <p:cNvSpPr/>
          <p:nvPr/>
        </p:nvSpPr>
        <p:spPr>
          <a:xfrm>
            <a:off x="7753771" y="3368605"/>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经济困难</a:t>
            </a:r>
            <a:endParaRPr lang="zh-CN" altLang="en-US" dirty="0"/>
          </a:p>
        </p:txBody>
      </p:sp>
      <p:sp>
        <p:nvSpPr>
          <p:cNvPr id="11" name="矩形 10"/>
          <p:cNvSpPr/>
          <p:nvPr/>
        </p:nvSpPr>
        <p:spPr>
          <a:xfrm>
            <a:off x="8329835" y="4005064"/>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辩护人</a:t>
            </a:r>
            <a:endParaRPr lang="zh-CN" altLang="en-US" dirty="0"/>
          </a:p>
        </p:txBody>
      </p:sp>
      <p:sp>
        <p:nvSpPr>
          <p:cNvPr id="13" name="矩形 12"/>
          <p:cNvSpPr/>
          <p:nvPr/>
        </p:nvSpPr>
        <p:spPr>
          <a:xfrm>
            <a:off x="2472174" y="537321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律师</a:t>
            </a:r>
            <a:endParaRPr lang="zh-CN" altLang="en-US" dirty="0"/>
          </a:p>
        </p:txBody>
      </p:sp>
      <p:sp>
        <p:nvSpPr>
          <p:cNvPr id="15" name="矩形 14"/>
          <p:cNvSpPr/>
          <p:nvPr/>
        </p:nvSpPr>
        <p:spPr>
          <a:xfrm>
            <a:off x="2437582" y="6032901"/>
            <a:ext cx="1859805"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法定代理人</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4214082385"/>
              </p:ext>
            </p:extLst>
          </p:nvPr>
        </p:nvGraphicFramePr>
        <p:xfrm>
          <a:off x="1057027" y="1916832"/>
          <a:ext cx="9422130" cy="3414345"/>
        </p:xfrm>
        <a:graphic>
          <a:graphicData uri="http://schemas.openxmlformats.org/drawingml/2006/table">
            <a:tbl>
              <a:tblPr/>
              <a:tblGrid>
                <a:gridCol w="603250"/>
                <a:gridCol w="8818880"/>
              </a:tblGrid>
              <a:tr h="2067129">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程</a:t>
                      </a:r>
                      <a:endParaRPr lang="zh-CN" sz="105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序</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法律援助机构收到法律援助申请后，应当进</a:t>
                      </a:r>
                      <a:r>
                        <a:rPr lang="zh-CN" sz="2600" b="1" kern="100" dirty="0" smtClean="0">
                          <a:effectLst/>
                          <a:latin typeface="宋体"/>
                          <a:ea typeface="方正细黑一简体"/>
                          <a:cs typeface="Times New Roman"/>
                        </a:rPr>
                        <a:t>行</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符合条件的，要及时决定提供法律援助；不符合条件的，</a:t>
                      </a:r>
                      <a:r>
                        <a:rPr lang="zh-CN" sz="2600" b="1" kern="100" dirty="0" smtClean="0">
                          <a:effectLst/>
                          <a:latin typeface="宋体"/>
                          <a:ea typeface="方正细黑一简体"/>
                          <a:cs typeface="Times New Roman"/>
                        </a:rPr>
                        <a:t>要</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告</a:t>
                      </a:r>
                      <a:r>
                        <a:rPr lang="zh-CN" sz="2600" b="1" kern="100" dirty="0">
                          <a:effectLst/>
                          <a:latin typeface="宋体"/>
                          <a:ea typeface="方正细黑一简体"/>
                          <a:cs typeface="Times New Roman"/>
                        </a:rPr>
                        <a:t>知理由</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要</a:t>
                      </a:r>
                      <a:endParaRPr lang="zh-CN" sz="105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求</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办理法律援助案件的人员，应当遵</a:t>
                      </a:r>
                      <a:r>
                        <a:rPr lang="zh-CN" sz="2600" b="1" kern="100" dirty="0" smtClean="0">
                          <a:effectLst/>
                          <a:latin typeface="宋体"/>
                          <a:ea typeface="方正细黑一简体"/>
                          <a:cs typeface="Times New Roman"/>
                        </a:rPr>
                        <a:t>守</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执业纪律，不得收取任何财物</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985019" y="980728"/>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
        <p:nvSpPr>
          <p:cNvPr id="8" name="矩形 7"/>
          <p:cNvSpPr/>
          <p:nvPr/>
        </p:nvSpPr>
        <p:spPr>
          <a:xfrm>
            <a:off x="8473851" y="2072461"/>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审查</a:t>
            </a:r>
            <a:endParaRPr lang="zh-CN" altLang="en-US" dirty="0"/>
          </a:p>
        </p:txBody>
      </p:sp>
      <p:sp>
        <p:nvSpPr>
          <p:cNvPr id="10" name="矩形 9"/>
          <p:cNvSpPr/>
          <p:nvPr/>
        </p:nvSpPr>
        <p:spPr>
          <a:xfrm>
            <a:off x="1705099" y="342900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书面</a:t>
            </a:r>
            <a:endParaRPr lang="zh-CN" altLang="en-US" dirty="0"/>
          </a:p>
        </p:txBody>
      </p:sp>
      <p:sp>
        <p:nvSpPr>
          <p:cNvPr id="12" name="矩形 11"/>
          <p:cNvSpPr/>
          <p:nvPr/>
        </p:nvSpPr>
        <p:spPr>
          <a:xfrm>
            <a:off x="6962847" y="4088685"/>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职业道德</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法律援助制度是国家为保护和促进人权而建立的一种无偿援助制度</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p>
          <a:p>
            <a:pPr indent="0" algn="just">
              <a:lnSpc>
                <a:spcPct val="170000"/>
              </a:lnSpc>
              <a:spcAft>
                <a:spcPts val="0"/>
              </a:spcAft>
              <a:tabLst>
                <a:tab pos="2700655" algn="l"/>
              </a:tabLst>
            </a:pP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未成年犯罪嫌疑人可以没有辩护人</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未成年犯罪嫌疑人、被告人没有委托辩护人的，人民法院、人民检察院、公安机关应当通知法律援助机构指派律师为其提供辩护。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1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5184576"/>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办理法律援助案件的人员，应当遵守职业道德和执业纪律，可以收取费用</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办理法律援助案件的人员，应当遵守职业道德和执业纪律，不得收取任何财物。</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法律援助机构收到法律援助申请后，应当提供支持</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法律援助机构收到法律援助申请后，应当进行审查，符合条件的，要及时决定提供法律援助。</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ctr">
              <a:lnSpc>
                <a:spcPct val="170000"/>
              </a:lnSpc>
              <a:spcAft>
                <a:spcPts val="0"/>
              </a:spcAft>
              <a:tabLst>
                <a:tab pos="2700655" algn="l"/>
              </a:tabLst>
            </a:pPr>
            <a:r>
              <a:rPr lang="zh-CN" altLang="zh-CN" sz="2600" b="1" kern="100" dirty="0">
                <a:solidFill>
                  <a:srgbClr val="00B050"/>
                </a:solidFill>
                <a:latin typeface="宋体"/>
                <a:ea typeface="方正细黑一简体"/>
                <a:cs typeface="Times New Roman"/>
              </a:rPr>
              <a:t> </a:t>
            </a: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 点</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依法保障当事人诉讼权利</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625475" indent="-538163"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．小明步行过马路时因为闯红灯而受到交警的处罚。但小明看到其他人步行过马路闯红灯却没有受到处罚，感到十分委屈，于是小明就此事向人民法院起诉。小明的此次诉讼</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．民事诉讼，享有上诉的权利</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．行政诉讼，享有委托辩护人的权利</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．民事诉讼，享有委托诉讼代理人的权利</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．行政诉讼，享有申请回避的权利</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D</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料中的诉讼是行政诉讼，而不是民事诉讼，</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委</a:t>
            </a:r>
            <a:r>
              <a:rPr lang="zh-CN" altLang="zh-CN" sz="2600" b="1" kern="100" dirty="0">
                <a:latin typeface="宋体"/>
                <a:ea typeface="方正细黑一简体"/>
                <a:cs typeface="Times New Roman"/>
              </a:rPr>
              <a:t>托辩护人涉及的是刑事诉讼，</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此</a:t>
            </a:r>
            <a:r>
              <a:rPr lang="zh-CN" altLang="zh-CN" sz="2600" b="1" kern="100" dirty="0">
                <a:latin typeface="宋体"/>
                <a:ea typeface="方正细黑一简体"/>
                <a:cs typeface="Times New Roman"/>
              </a:rPr>
              <a:t>次诉讼属于行政诉讼，小明享有申请回避的权利，</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正确。</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7" dur="500"/>
                                        <p:tgtEl>
                                          <p:spTgt spid="2">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12" dur="500"/>
                                        <p:tgtEl>
                                          <p:spTgt spid="2">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randombar(horizontal)">
                                      <p:cBhvr>
                                        <p:cTn id="17" dur="500"/>
                                        <p:tgtEl>
                                          <p:spTgt spid="2">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randombar(horizontal)">
                                      <p:cBhvr>
                                        <p:cTn id="2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4939" y="260648"/>
            <a:ext cx="11665296" cy="6552728"/>
          </a:xfrm>
        </p:spPr>
        <p:txBody>
          <a:bodyPr>
            <a:normAutofit fontScale="47500" lnSpcReduction="20000"/>
          </a:bodyPr>
          <a:lstStyle/>
          <a:p>
            <a:pPr marL="452438" indent="-452438" algn="just">
              <a:lnSpc>
                <a:spcPct val="170000"/>
              </a:lnSpc>
              <a:spcAft>
                <a:spcPts val="0"/>
              </a:spcAft>
              <a:tabLst>
                <a:tab pos="2700655" algn="l"/>
              </a:tabLst>
            </a:pPr>
            <a:r>
              <a:rPr lang="en-US" altLang="zh-CN" sz="5300" b="1" kern="100" dirty="0" smtClean="0">
                <a:latin typeface="方正细黑一简体"/>
                <a:cs typeface="Times New Roman"/>
              </a:rPr>
              <a:t>2</a:t>
            </a:r>
            <a:r>
              <a:rPr lang="zh-CN" altLang="zh-CN" sz="5300" b="1" kern="100" dirty="0" smtClean="0">
                <a:latin typeface="宋体"/>
                <a:ea typeface="方正细黑一简体"/>
                <a:cs typeface="Times New Roman"/>
              </a:rPr>
              <a:t>．某市花卉生产销售公司因资金链断裂，生产经营发生严重困难，法定代表人下落不明，拖欠其雇佣的邻近村庄</a:t>
            </a:r>
            <a:r>
              <a:rPr lang="en-US" altLang="zh-CN" sz="5300" b="1" kern="100" dirty="0" smtClean="0">
                <a:latin typeface="宋体"/>
                <a:ea typeface="方正细黑一简体"/>
                <a:cs typeface="Times New Roman"/>
              </a:rPr>
              <a:t>300</a:t>
            </a:r>
            <a:r>
              <a:rPr lang="zh-CN" altLang="zh-CN" sz="5300" b="1" kern="100" dirty="0" smtClean="0">
                <a:latin typeface="宋体"/>
                <a:ea typeface="方正细黑一简体"/>
                <a:cs typeface="Times New Roman"/>
              </a:rPr>
              <a:t>余名村民工资未付。村民们文化水平有限，诉讼能力弱，市人民法院积极协调市司法局提供法律援助，并开辟诉讼绿色通道，快立快审快执，全力保障</a:t>
            </a:r>
            <a:r>
              <a:rPr lang="en-US" altLang="zh-CN" sz="5300" b="1" kern="100" dirty="0" smtClean="0">
                <a:latin typeface="宋体"/>
                <a:ea typeface="方正细黑一简体"/>
                <a:cs typeface="Times New Roman"/>
              </a:rPr>
              <a:t>300</a:t>
            </a:r>
            <a:r>
              <a:rPr lang="zh-CN" altLang="zh-CN" sz="5300" b="1" kern="100" dirty="0" smtClean="0">
                <a:latin typeface="宋体"/>
                <a:ea typeface="方正细黑一简体"/>
                <a:cs typeface="Times New Roman"/>
              </a:rPr>
              <a:t>余名村民的合法权益。关于此案例，下列说法正确的是</a:t>
            </a:r>
            <a:r>
              <a:rPr lang="en-US" altLang="zh-CN" sz="5300" b="1" kern="100" dirty="0" smtClean="0">
                <a:latin typeface="宋体"/>
                <a:ea typeface="方正细黑一简体"/>
                <a:cs typeface="Times New Roman"/>
              </a:rPr>
              <a:t>(</a:t>
            </a:r>
            <a:r>
              <a:rPr lang="zh-CN" altLang="zh-CN" sz="5300" b="1" kern="100" dirty="0" smtClean="0">
                <a:latin typeface="宋体"/>
                <a:ea typeface="方正细黑一简体"/>
                <a:cs typeface="Times New Roman"/>
              </a:rPr>
              <a:t>　</a:t>
            </a:r>
            <a:r>
              <a:rPr lang="en-US" altLang="zh-CN" sz="5300" b="1" kern="100" dirty="0" smtClean="0">
                <a:latin typeface="宋体"/>
                <a:ea typeface="方正细黑一简体"/>
                <a:cs typeface="Times New Roman"/>
              </a:rPr>
              <a:t> )</a:t>
            </a:r>
            <a:endParaRPr lang="zh-CN" altLang="zh-CN" sz="5300" kern="100" dirty="0" smtClean="0">
              <a:latin typeface="宋体"/>
              <a:cs typeface="Courier New"/>
            </a:endParaRPr>
          </a:p>
          <a:p>
            <a:pPr marL="452438" indent="0" algn="just">
              <a:lnSpc>
                <a:spcPct val="170000"/>
              </a:lnSpc>
              <a:spcAft>
                <a:spcPts val="0"/>
              </a:spcAft>
              <a:tabLst>
                <a:tab pos="2700655" algn="l"/>
              </a:tabLst>
            </a:pPr>
            <a:r>
              <a:rPr lang="zh-CN" altLang="zh-CN" sz="5300" b="1" kern="100" dirty="0" smtClean="0">
                <a:latin typeface="宋体"/>
                <a:ea typeface="方正细黑一简体"/>
                <a:cs typeface="Times New Roman"/>
              </a:rPr>
              <a:t>①无偿提供的法律援助为村民提供了平等的司法保障　②国家坚决防止和纠正就业歧视，营造公平就业环境　③相关部门坚持以人民为中心，合力保障村民合法权益　④劳动者维护取得劳动报酬权利的首选途径是到人民法院起诉</a:t>
            </a:r>
            <a:endParaRPr lang="zh-CN" altLang="zh-CN" sz="5300" kern="100" dirty="0" smtClean="0">
              <a:latin typeface="宋体"/>
              <a:cs typeface="Courier New"/>
            </a:endParaRPr>
          </a:p>
          <a:p>
            <a:pPr indent="662940" algn="just">
              <a:lnSpc>
                <a:spcPct val="170000"/>
              </a:lnSpc>
              <a:spcAft>
                <a:spcPts val="0"/>
              </a:spcAft>
              <a:tabLst>
                <a:tab pos="2700655" algn="l"/>
              </a:tabLst>
            </a:pPr>
            <a:r>
              <a:rPr lang="en-US" altLang="zh-CN" sz="5300" b="1" kern="100" dirty="0" smtClean="0">
                <a:latin typeface="方正细黑一简体"/>
                <a:cs typeface="Times New Roman"/>
              </a:rPr>
              <a:t>A</a:t>
            </a:r>
            <a:r>
              <a:rPr lang="zh-CN" altLang="zh-CN" sz="5300" b="1" kern="100" dirty="0" smtClean="0">
                <a:latin typeface="宋体"/>
                <a:ea typeface="方正细黑一简体"/>
                <a:cs typeface="Times New Roman"/>
              </a:rPr>
              <a:t>．①②</a:t>
            </a:r>
            <a:r>
              <a:rPr lang="en-US" altLang="zh-CN" sz="5300" b="1" kern="100" dirty="0" smtClean="0">
                <a:latin typeface="方正细黑一简体"/>
                <a:cs typeface="Times New Roman"/>
              </a:rPr>
              <a:t>  				B</a:t>
            </a:r>
            <a:r>
              <a:rPr lang="zh-CN" altLang="zh-CN" sz="5300" b="1" kern="100" dirty="0" smtClean="0">
                <a:latin typeface="宋体"/>
                <a:ea typeface="方正细黑一简体"/>
                <a:cs typeface="Times New Roman"/>
              </a:rPr>
              <a:t>．①③</a:t>
            </a:r>
            <a:endParaRPr lang="zh-CN" altLang="zh-CN" sz="5300" kern="100" dirty="0" smtClean="0">
              <a:latin typeface="宋体"/>
              <a:cs typeface="Courier New"/>
            </a:endParaRPr>
          </a:p>
          <a:p>
            <a:pPr indent="662940" algn="just">
              <a:lnSpc>
                <a:spcPct val="170000"/>
              </a:lnSpc>
              <a:spcAft>
                <a:spcPts val="0"/>
              </a:spcAft>
              <a:tabLst>
                <a:tab pos="2700655" algn="l"/>
              </a:tabLst>
            </a:pPr>
            <a:r>
              <a:rPr lang="en-US" altLang="zh-CN" sz="5300" b="1" kern="100" dirty="0" smtClean="0">
                <a:latin typeface="方正细黑一简体"/>
                <a:cs typeface="Times New Roman"/>
              </a:rPr>
              <a:t>C</a:t>
            </a:r>
            <a:r>
              <a:rPr lang="zh-CN" altLang="zh-CN" sz="5300" b="1" kern="100" dirty="0" smtClean="0">
                <a:latin typeface="宋体"/>
                <a:ea typeface="方正细黑一简体"/>
                <a:cs typeface="Times New Roman"/>
              </a:rPr>
              <a:t>．②④</a:t>
            </a:r>
            <a:r>
              <a:rPr lang="en-US" altLang="zh-CN" sz="5300" b="1" kern="100" dirty="0" smtClean="0">
                <a:latin typeface="方正细黑一简体"/>
                <a:cs typeface="Times New Roman"/>
              </a:rPr>
              <a:t>  				D</a:t>
            </a:r>
            <a:r>
              <a:rPr lang="zh-CN" altLang="zh-CN" sz="5300" b="1" kern="100" dirty="0" smtClean="0">
                <a:latin typeface="宋体"/>
                <a:ea typeface="方正细黑一简体"/>
                <a:cs typeface="Times New Roman"/>
              </a:rPr>
              <a:t>．③④</a:t>
            </a:r>
            <a:endParaRPr lang="zh-CN" altLang="zh-CN" sz="5300" kern="100" dirty="0" smtClean="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608512"/>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料体现相关部门坚持以人民为中心，合力保障村民合法权益，无偿提供的法律援助为村民提供了平等的司法保障，①③正确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料未涉及就业歧视，②排除</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劳</a:t>
            </a:r>
            <a:r>
              <a:rPr lang="zh-CN" altLang="zh-CN" sz="2600" b="1" kern="100" dirty="0">
                <a:latin typeface="宋体"/>
                <a:ea typeface="方正细黑一简体"/>
                <a:cs typeface="Times New Roman"/>
              </a:rPr>
              <a:t>动争议未经劳动仲裁程序，当事人不得直接向人民法院提起诉讼，④排除。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6192688"/>
          </a:xfrm>
        </p:spPr>
        <p:txBody>
          <a:bodyPr>
            <a:normAutofit lnSpcReduction="10000"/>
          </a:bodyPr>
          <a:lstStyle/>
          <a:p>
            <a:pPr marL="625475" indent="-625475"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．《中华人民共和国法律援助法》已于</a:t>
            </a:r>
            <a:r>
              <a:rPr lang="en-US" altLang="zh-CN" sz="2600" b="1" kern="100" dirty="0">
                <a:latin typeface="宋体"/>
                <a:ea typeface="方正细黑一简体"/>
                <a:cs typeface="Times New Roman"/>
              </a:rPr>
              <a:t>2022</a:t>
            </a:r>
            <a:r>
              <a:rPr lang="zh-CN" altLang="zh-CN" sz="2600" b="1" kern="100" dirty="0">
                <a:latin typeface="宋体"/>
                <a:ea typeface="方正细黑一简体"/>
                <a:cs typeface="Times New Roman"/>
              </a:rPr>
              <a:t>年施行。该法明确提供法律援助服务的形式有：法律咨询、代拟法律文书、刑事辩护与代理、民事案件、行政案件、国家赔偿案件的诉讼代理及非诉讼代理、值班律师法律帮助、劳动争议调解与仲裁代理等。关于法律援助下列说法正确的是</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625475" indent="36513" algn="just">
              <a:lnSpc>
                <a:spcPct val="170000"/>
              </a:lnSpc>
              <a:spcAft>
                <a:spcPts val="0"/>
              </a:spcAft>
              <a:tabLst>
                <a:tab pos="2700655" algn="l"/>
              </a:tabLst>
            </a:pPr>
            <a:r>
              <a:rPr lang="zh-CN" altLang="zh-CN" sz="2600" b="1" kern="100" dirty="0">
                <a:latin typeface="宋体"/>
                <a:ea typeface="方正细黑一简体"/>
                <a:cs typeface="Times New Roman"/>
              </a:rPr>
              <a:t>①可为经济困难的公民提供法律帮助　②能为每个公民提供帮助　</a:t>
            </a:r>
            <a:r>
              <a:rPr lang="en-US" altLang="zh-CN" sz="2600" b="1" kern="100" dirty="0" smtClean="0">
                <a:latin typeface="宋体"/>
                <a:ea typeface="方正细黑一简体"/>
                <a:cs typeface="Times New Roman"/>
              </a:rPr>
              <a:t> </a:t>
            </a:r>
            <a:r>
              <a:rPr lang="zh-CN" altLang="zh-CN" sz="2600" b="1" kern="100" dirty="0" smtClean="0">
                <a:latin typeface="宋体"/>
                <a:ea typeface="方正细黑一简体"/>
                <a:cs typeface="Times New Roman"/>
              </a:rPr>
              <a:t>③</a:t>
            </a:r>
            <a:r>
              <a:rPr lang="zh-CN" altLang="zh-CN" sz="2600" b="1" kern="100" dirty="0">
                <a:latin typeface="宋体"/>
                <a:ea typeface="方正细黑一简体"/>
                <a:cs typeface="Times New Roman"/>
              </a:rPr>
              <a:t>未成年人由其法定代理人代为提出申请　④刑事诉讼不可申请法律援助</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．②④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896544"/>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solidFill>
                  <a:prstClr val="black"/>
                </a:solidFill>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根</a:t>
            </a:r>
            <a:r>
              <a:rPr lang="zh-CN" altLang="zh-CN" sz="2600" b="1" kern="100" dirty="0">
                <a:latin typeface="宋体"/>
                <a:ea typeface="方正细黑一简体"/>
                <a:cs typeface="Times New Roman"/>
              </a:rPr>
              <a:t>据我国法律规定，经济困难的公民可以就依法请求国家赔偿、请求确认劳动关系或支付劳动报酬等事项，申请法律援助，对于未成年人申请法律援助的，由其法定代理人代为提出，①③正确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法</a:t>
            </a:r>
            <a:r>
              <a:rPr lang="zh-CN" altLang="zh-CN" sz="2600" b="1" kern="100" dirty="0">
                <a:latin typeface="宋体"/>
                <a:ea typeface="方正细黑一简体"/>
                <a:cs typeface="Times New Roman"/>
              </a:rPr>
              <a:t>律援助的对象并不是所有公民，②错误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刑</a:t>
            </a:r>
            <a:r>
              <a:rPr lang="zh-CN" altLang="zh-CN" sz="2600" b="1" kern="100" dirty="0">
                <a:latin typeface="宋体"/>
                <a:ea typeface="方正细黑一简体"/>
                <a:cs typeface="Times New Roman"/>
              </a:rPr>
              <a:t>事诉讼也可以申请法律援助，④错误。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71400"/>
            <a:ext cx="10801200" cy="1584176"/>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宋体"/>
                <a:ea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．辩护人和诉讼代理人</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79000966"/>
              </p:ext>
            </p:extLst>
          </p:nvPr>
        </p:nvGraphicFramePr>
        <p:xfrm>
          <a:off x="408956" y="1292184"/>
          <a:ext cx="11593287" cy="5550778"/>
        </p:xfrm>
        <a:graphic>
          <a:graphicData uri="http://schemas.openxmlformats.org/drawingml/2006/table">
            <a:tbl>
              <a:tblPr/>
              <a:tblGrid>
                <a:gridCol w="504055"/>
                <a:gridCol w="1224136"/>
                <a:gridCol w="4797831"/>
                <a:gridCol w="5067265"/>
              </a:tblGrid>
              <a:tr h="266233">
                <a:tc gridSpan="2">
                  <a:txBody>
                    <a:bodyPr/>
                    <a:lstStyle/>
                    <a:p>
                      <a:pPr algn="ctr">
                        <a:lnSpc>
                          <a:spcPct val="150000"/>
                        </a:lnSpc>
                        <a:spcAft>
                          <a:spcPts val="0"/>
                        </a:spcAft>
                        <a:tabLst>
                          <a:tab pos="2700655" algn="l"/>
                        </a:tabLst>
                      </a:pPr>
                      <a:r>
                        <a:rPr lang="en-US" sz="2300" b="1" kern="100" dirty="0">
                          <a:effectLst/>
                          <a:latin typeface="方正细黑一简体"/>
                          <a:cs typeface="Times New Roman"/>
                        </a:rPr>
                        <a:t> </a:t>
                      </a:r>
                      <a:endParaRPr lang="zh-CN" sz="23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2700655" algn="l"/>
                        </a:tabLst>
                      </a:pPr>
                      <a:r>
                        <a:rPr lang="zh-CN" sz="2300" b="1" kern="100">
                          <a:effectLst/>
                          <a:latin typeface="宋体"/>
                          <a:ea typeface="方正细黑一简体"/>
                          <a:cs typeface="Times New Roman"/>
                        </a:rPr>
                        <a:t>辩护人</a:t>
                      </a:r>
                      <a:endParaRPr lang="zh-CN" sz="23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300" b="1" kern="100">
                          <a:effectLst/>
                          <a:latin typeface="宋体"/>
                          <a:ea typeface="方正细黑一简体"/>
                          <a:cs typeface="Times New Roman"/>
                        </a:rPr>
                        <a:t>诉讼代理人</a:t>
                      </a:r>
                      <a:endParaRPr lang="zh-CN" sz="23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1166">
                <a:tc rowSpan="3">
                  <a:txBody>
                    <a:bodyPr/>
                    <a:lstStyle/>
                    <a:p>
                      <a:pPr algn="ctr">
                        <a:lnSpc>
                          <a:spcPct val="170000"/>
                        </a:lnSpc>
                        <a:spcAft>
                          <a:spcPts val="0"/>
                        </a:spcAft>
                        <a:tabLst>
                          <a:tab pos="2700655" algn="l"/>
                        </a:tabLst>
                      </a:pPr>
                      <a:r>
                        <a:rPr lang="zh-CN" sz="2400" b="1" kern="100" dirty="0">
                          <a:effectLst/>
                          <a:latin typeface="宋体"/>
                          <a:ea typeface="方正细黑一简体"/>
                          <a:cs typeface="Times New Roman"/>
                        </a:rPr>
                        <a:t>不</a:t>
                      </a:r>
                      <a:endParaRPr lang="zh-CN" sz="2400" kern="100" dirty="0">
                        <a:effectLst/>
                        <a:latin typeface="宋体"/>
                        <a:cs typeface="Courier New"/>
                      </a:endParaRPr>
                    </a:p>
                    <a:p>
                      <a:pPr algn="ctr">
                        <a:lnSpc>
                          <a:spcPct val="170000"/>
                        </a:lnSpc>
                        <a:spcAft>
                          <a:spcPts val="0"/>
                        </a:spcAft>
                        <a:tabLst>
                          <a:tab pos="2700655" algn="l"/>
                        </a:tabLst>
                      </a:pPr>
                      <a:r>
                        <a:rPr lang="zh-CN" sz="2400" b="1" kern="100" dirty="0">
                          <a:effectLst/>
                          <a:latin typeface="宋体"/>
                          <a:ea typeface="方正细黑一简体"/>
                          <a:cs typeface="Times New Roman"/>
                        </a:rPr>
                        <a:t>同</a:t>
                      </a:r>
                      <a:endParaRPr lang="zh-CN" sz="24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300" b="1" kern="100" dirty="0">
                          <a:effectLst/>
                          <a:latin typeface="宋体"/>
                          <a:ea typeface="方正细黑一简体"/>
                          <a:cs typeface="Times New Roman"/>
                        </a:rPr>
                        <a:t>对象</a:t>
                      </a:r>
                      <a:endParaRPr lang="zh-CN" sz="23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300" b="1" kern="100" dirty="0">
                          <a:effectLst/>
                          <a:latin typeface="宋体"/>
                          <a:ea typeface="方正细黑一简体"/>
                          <a:cs typeface="Times New Roman"/>
                        </a:rPr>
                        <a:t>针对公诉案件犯罪嫌疑人、被告人及自诉案件中的被告人而设立的</a:t>
                      </a:r>
                      <a:endParaRPr lang="zh-CN" sz="23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300" b="1" kern="100" dirty="0">
                          <a:effectLst/>
                          <a:latin typeface="宋体"/>
                          <a:ea typeface="方正细黑一简体"/>
                          <a:cs typeface="Times New Roman"/>
                        </a:rPr>
                        <a:t>针对自诉人、被害人、附带民事诉讼当事人而设立的</a:t>
                      </a:r>
                      <a:endParaRPr lang="zh-CN" sz="23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9370">
                <a:tc vMerge="1">
                  <a:txBody>
                    <a:bodyPr/>
                    <a:lstStyle/>
                    <a:p>
                      <a:endParaRPr lang="zh-CN" altLang="en-US"/>
                    </a:p>
                  </a:txBody>
                  <a:tcPr/>
                </a:tc>
                <a:tc>
                  <a:txBody>
                    <a:bodyPr/>
                    <a:lstStyle/>
                    <a:p>
                      <a:pPr algn="ctr">
                        <a:lnSpc>
                          <a:spcPct val="150000"/>
                        </a:lnSpc>
                        <a:spcAft>
                          <a:spcPts val="0"/>
                        </a:spcAft>
                        <a:tabLst>
                          <a:tab pos="2700655" algn="l"/>
                        </a:tabLst>
                      </a:pPr>
                      <a:r>
                        <a:rPr lang="zh-CN" sz="2300" b="1" kern="100">
                          <a:effectLst/>
                          <a:latin typeface="宋体"/>
                          <a:ea typeface="方正细黑一简体"/>
                          <a:cs typeface="Times New Roman"/>
                        </a:rPr>
                        <a:t>诉讼</a:t>
                      </a:r>
                      <a:endParaRPr lang="zh-CN" sz="2300" kern="100">
                        <a:effectLst/>
                        <a:latin typeface="宋体"/>
                        <a:cs typeface="Courier New"/>
                      </a:endParaRPr>
                    </a:p>
                    <a:p>
                      <a:pPr algn="ctr">
                        <a:lnSpc>
                          <a:spcPct val="150000"/>
                        </a:lnSpc>
                        <a:spcAft>
                          <a:spcPts val="0"/>
                        </a:spcAft>
                        <a:tabLst>
                          <a:tab pos="2700655" algn="l"/>
                        </a:tabLst>
                      </a:pPr>
                      <a:r>
                        <a:rPr lang="zh-CN" sz="2300" b="1" kern="100">
                          <a:effectLst/>
                          <a:latin typeface="宋体"/>
                          <a:ea typeface="方正细黑一简体"/>
                          <a:cs typeface="Times New Roman"/>
                        </a:rPr>
                        <a:t>地位</a:t>
                      </a:r>
                      <a:endParaRPr lang="zh-CN" sz="23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300" b="1" kern="100" dirty="0">
                          <a:effectLst/>
                          <a:latin typeface="宋体"/>
                          <a:ea typeface="方正细黑一简体"/>
                          <a:cs typeface="Times New Roman"/>
                        </a:rPr>
                        <a:t>具有独立的诉讼地位</a:t>
                      </a:r>
                      <a:endParaRPr lang="zh-CN" sz="23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300" b="1" kern="100">
                          <a:effectLst/>
                          <a:latin typeface="宋体"/>
                          <a:ea typeface="方正细黑一简体"/>
                          <a:cs typeface="Times New Roman"/>
                        </a:rPr>
                        <a:t>必须在委托人依法授权的范围内活动</a:t>
                      </a:r>
                      <a:endParaRPr lang="zh-CN" sz="23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4932">
                <a:tc vMerge="1">
                  <a:txBody>
                    <a:bodyPr/>
                    <a:lstStyle/>
                    <a:p>
                      <a:endParaRPr lang="zh-CN" altLang="en-US"/>
                    </a:p>
                  </a:txBody>
                  <a:tcPr/>
                </a:tc>
                <a:tc>
                  <a:txBody>
                    <a:bodyPr/>
                    <a:lstStyle/>
                    <a:p>
                      <a:pPr algn="ctr">
                        <a:lnSpc>
                          <a:spcPct val="150000"/>
                        </a:lnSpc>
                        <a:spcAft>
                          <a:spcPts val="0"/>
                        </a:spcAft>
                        <a:tabLst>
                          <a:tab pos="2700655" algn="l"/>
                        </a:tabLst>
                      </a:pPr>
                      <a:r>
                        <a:rPr lang="zh-CN" sz="2300" b="1" kern="100">
                          <a:effectLst/>
                          <a:latin typeface="宋体"/>
                          <a:ea typeface="方正细黑一简体"/>
                          <a:cs typeface="Times New Roman"/>
                        </a:rPr>
                        <a:t>方式</a:t>
                      </a:r>
                      <a:endParaRPr lang="zh-CN" sz="23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300" b="1" kern="100" dirty="0">
                          <a:effectLst/>
                          <a:latin typeface="宋体"/>
                          <a:ea typeface="方正细黑一简体"/>
                          <a:cs typeface="Times New Roman"/>
                        </a:rPr>
                        <a:t>除了委托进入诉讼，还可以通过人民法院指定进入诉讼</a:t>
                      </a:r>
                      <a:endParaRPr lang="zh-CN" sz="23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300" b="1" kern="100" dirty="0">
                          <a:effectLst/>
                          <a:latin typeface="宋体"/>
                          <a:ea typeface="方正细黑一简体"/>
                          <a:cs typeface="Times New Roman"/>
                        </a:rPr>
                        <a:t>代理人进入诉讼，是受被代理人委托进入诉讼的</a:t>
                      </a:r>
                      <a:endParaRPr lang="zh-CN" sz="23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4932">
                <a:tc>
                  <a:txBody>
                    <a:bodyPr/>
                    <a:lstStyle/>
                    <a:p>
                      <a:pPr algn="ctr">
                        <a:lnSpc>
                          <a:spcPct val="170000"/>
                        </a:lnSpc>
                        <a:spcAft>
                          <a:spcPts val="0"/>
                        </a:spcAft>
                        <a:tabLst>
                          <a:tab pos="2700655" algn="l"/>
                        </a:tabLst>
                      </a:pPr>
                      <a:r>
                        <a:rPr lang="zh-CN" sz="2400" b="1" kern="100">
                          <a:effectLst/>
                          <a:latin typeface="宋体"/>
                          <a:ea typeface="方正细黑一简体"/>
                          <a:cs typeface="Times New Roman"/>
                        </a:rPr>
                        <a:t>相</a:t>
                      </a:r>
                      <a:endParaRPr lang="zh-CN" sz="2400" kern="100">
                        <a:effectLst/>
                        <a:latin typeface="宋体"/>
                        <a:cs typeface="Courier New"/>
                      </a:endParaRPr>
                    </a:p>
                    <a:p>
                      <a:pPr algn="ctr">
                        <a:lnSpc>
                          <a:spcPct val="170000"/>
                        </a:lnSpc>
                        <a:spcAft>
                          <a:spcPts val="0"/>
                        </a:spcAft>
                        <a:tabLst>
                          <a:tab pos="2700655" algn="l"/>
                        </a:tabLst>
                      </a:pPr>
                      <a:r>
                        <a:rPr lang="zh-CN" sz="2400" b="1" kern="100">
                          <a:effectLst/>
                          <a:latin typeface="宋体"/>
                          <a:ea typeface="方正细黑一简体"/>
                          <a:cs typeface="Times New Roman"/>
                        </a:rPr>
                        <a:t>同</a:t>
                      </a:r>
                      <a:endParaRPr lang="zh-CN" sz="24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lnSpc>
                          <a:spcPct val="150000"/>
                        </a:lnSpc>
                        <a:spcAft>
                          <a:spcPts val="0"/>
                        </a:spcAft>
                        <a:tabLst>
                          <a:tab pos="2700655" algn="l"/>
                        </a:tabLst>
                      </a:pPr>
                      <a:r>
                        <a:rPr lang="zh-CN" sz="2300" b="1" kern="100" dirty="0">
                          <a:effectLst/>
                          <a:latin typeface="宋体"/>
                          <a:ea typeface="方正细黑一简体"/>
                          <a:cs typeface="Times New Roman"/>
                        </a:rPr>
                        <a:t>辩护人和诉讼代理人都是为了维护各自委托人的利益而参加到诉讼中，都与案件处理后果没有直接的法律上的利害关系，二者在诉讼权利和义务，以及一些程序上有许多相通的地方</a:t>
                      </a:r>
                      <a:endParaRPr lang="zh-CN" sz="23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908720"/>
            <a:ext cx="10801200" cy="532859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．法律援助的特征</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法律援助是国家的责任、政府的行为，由政府设立的法律援助机构组织实施。它体现了国家和政府对公民应尽的义务。</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法律援助是法律化、制度化的行为，是国家社会保障制度中的重要组成部分。</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受援对象为经济困难者、残疾者、弱者，或者经人民法院指定的特殊对象。</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700808"/>
            <a:ext cx="10801200" cy="3960440"/>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法律援助机构对受援对象减免法律服务费，人民法院对受援对象减免案件受理费及其他诉讼费用。</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法律援助的形式，既包括诉讼法律服务，也包括非诉讼法律服务。主要采取以下形式：刑事辩护和刑事代理；民事、行政诉讼代理；非诉讼法律事务代理；公证证明。</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7384"/>
            <a:ext cx="10801200" cy="2611901"/>
          </a:xfrm>
        </p:spPr>
        <p:txBody>
          <a:bodyPr>
            <a:normAutofit lnSpcReduction="10000"/>
          </a:bodyPr>
          <a:lstStyle/>
          <a:p>
            <a:pPr indent="662940" algn="ctr">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二</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严格遵守诉讼程序</a:t>
            </a:r>
            <a:endParaRPr lang="zh-CN" altLang="zh-CN" sz="1050" kern="100" dirty="0">
              <a:solidFill>
                <a:srgbClr val="7030A0"/>
              </a:solidFill>
              <a:latin typeface="宋体"/>
              <a:cs typeface="Courier New"/>
            </a:endParaRPr>
          </a:p>
          <a:p>
            <a:pPr indent="662940" algn="ctr">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起诉与应诉</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．起</a:t>
            </a:r>
            <a:r>
              <a:rPr lang="zh-CN" altLang="zh-CN" sz="2600" b="1" kern="100" dirty="0" smtClean="0">
                <a:ea typeface="方正细黑一简体"/>
                <a:cs typeface="Times New Roman"/>
              </a:rPr>
              <a:t>诉</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57321568"/>
              </p:ext>
            </p:extLst>
          </p:nvPr>
        </p:nvGraphicFramePr>
        <p:xfrm>
          <a:off x="480963" y="2780928"/>
          <a:ext cx="11521279" cy="3927328"/>
        </p:xfrm>
        <a:graphic>
          <a:graphicData uri="http://schemas.openxmlformats.org/drawingml/2006/table">
            <a:tbl>
              <a:tblPr/>
              <a:tblGrid>
                <a:gridCol w="936104"/>
                <a:gridCol w="10585175"/>
              </a:tblGrid>
              <a:tr h="720080">
                <a:tc>
                  <a:txBody>
                    <a:bodyPr/>
                    <a:lstStyle/>
                    <a:p>
                      <a:pPr algn="ctr">
                        <a:lnSpc>
                          <a:spcPct val="170000"/>
                        </a:lnSpc>
                        <a:spcAft>
                          <a:spcPts val="0"/>
                        </a:spcAft>
                        <a:tabLst>
                          <a:tab pos="2700655" algn="l"/>
                        </a:tabLst>
                      </a:pPr>
                      <a:r>
                        <a:rPr lang="zh-CN" sz="2400" b="1" kern="100" dirty="0">
                          <a:effectLst/>
                          <a:latin typeface="宋体"/>
                          <a:ea typeface="方正细黑一简体"/>
                          <a:cs typeface="Times New Roman"/>
                        </a:rPr>
                        <a:t>地位</a:t>
                      </a:r>
                      <a:endParaRPr lang="zh-CN" sz="24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400" b="1" kern="100" dirty="0">
                          <a:effectLst/>
                          <a:latin typeface="宋体"/>
                          <a:ea typeface="方正细黑一简体"/>
                          <a:cs typeface="Times New Roman"/>
                        </a:rPr>
                        <a:t>起诉，是诉讼程序</a:t>
                      </a:r>
                      <a:r>
                        <a:rPr lang="zh-CN" sz="2400" b="1" kern="100" dirty="0" smtClean="0">
                          <a:effectLst/>
                          <a:latin typeface="宋体"/>
                          <a:ea typeface="方正细黑一简体"/>
                          <a:cs typeface="Times New Roman"/>
                        </a:rPr>
                        <a:t>的</a:t>
                      </a:r>
                      <a:r>
                        <a:rPr lang="en-US" altLang="zh-CN" sz="2400" b="1" kern="100" dirty="0" smtClean="0">
                          <a:effectLst/>
                          <a:latin typeface="宋体"/>
                          <a:ea typeface="方正细黑一简体"/>
                          <a:cs typeface="Times New Roman"/>
                        </a:rPr>
                        <a:t>_______</a:t>
                      </a:r>
                      <a:endParaRPr lang="zh-CN" sz="24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80">
                <a:tc>
                  <a:txBody>
                    <a:bodyPr/>
                    <a:lstStyle/>
                    <a:p>
                      <a:pPr algn="ctr">
                        <a:lnSpc>
                          <a:spcPct val="170000"/>
                        </a:lnSpc>
                        <a:spcAft>
                          <a:spcPts val="0"/>
                        </a:spcAft>
                        <a:tabLst>
                          <a:tab pos="2700655" algn="l"/>
                        </a:tabLst>
                      </a:pPr>
                      <a:r>
                        <a:rPr lang="zh-CN" sz="2400" b="1" kern="100" dirty="0">
                          <a:effectLst/>
                          <a:latin typeface="宋体"/>
                          <a:ea typeface="方正细黑一简体"/>
                          <a:cs typeface="Times New Roman"/>
                        </a:rPr>
                        <a:t>原则</a:t>
                      </a:r>
                      <a:endParaRPr lang="zh-CN" sz="24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400" b="1" kern="100" dirty="0">
                          <a:effectLst/>
                          <a:latin typeface="宋体"/>
                          <a:ea typeface="方正细黑一简体"/>
                          <a:cs typeface="Times New Roman"/>
                        </a:rPr>
                        <a:t>在我国，民事诉讼与行政诉讼均实行</a:t>
                      </a:r>
                      <a:r>
                        <a:rPr lang="zh-CN" sz="2400" b="1" kern="100" dirty="0" smtClean="0">
                          <a:effectLst/>
                          <a:latin typeface="宋体"/>
                          <a:ea typeface="方正细黑一简体"/>
                          <a:cs typeface="Times New Roman"/>
                        </a:rPr>
                        <a:t>“</a:t>
                      </a:r>
                      <a:r>
                        <a:rPr lang="en-US" altLang="zh-CN" sz="2400" b="1" kern="100" dirty="0" smtClean="0">
                          <a:effectLst/>
                          <a:latin typeface="宋体"/>
                          <a:ea typeface="方正细黑一简体"/>
                          <a:cs typeface="Times New Roman"/>
                        </a:rPr>
                        <a:t>________</a:t>
                      </a:r>
                      <a:r>
                        <a:rPr lang="zh-CN" sz="2400" b="1" kern="100" dirty="0" smtClean="0">
                          <a:effectLst/>
                          <a:latin typeface="宋体"/>
                          <a:ea typeface="方正细黑一简体"/>
                          <a:cs typeface="Times New Roman"/>
                        </a:rPr>
                        <a:t>”</a:t>
                      </a:r>
                      <a:r>
                        <a:rPr lang="zh-CN" sz="2400" b="1" kern="100" dirty="0">
                          <a:effectLst/>
                          <a:latin typeface="宋体"/>
                          <a:ea typeface="方正细黑一简体"/>
                          <a:cs typeface="Times New Roman"/>
                        </a:rPr>
                        <a:t>的原则</a:t>
                      </a:r>
                      <a:endParaRPr lang="zh-CN" sz="24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0200">
                <a:tc>
                  <a:txBody>
                    <a:bodyPr/>
                    <a:lstStyle/>
                    <a:p>
                      <a:pPr algn="ctr">
                        <a:lnSpc>
                          <a:spcPct val="170000"/>
                        </a:lnSpc>
                        <a:spcAft>
                          <a:spcPts val="0"/>
                        </a:spcAft>
                        <a:tabLst>
                          <a:tab pos="2700655" algn="l"/>
                        </a:tabLst>
                      </a:pPr>
                      <a:r>
                        <a:rPr lang="zh-CN" sz="2400" b="1" kern="100">
                          <a:effectLst/>
                          <a:latin typeface="宋体"/>
                          <a:ea typeface="方正细黑一简体"/>
                          <a:cs typeface="Times New Roman"/>
                        </a:rPr>
                        <a:t>条件</a:t>
                      </a:r>
                      <a:endParaRPr lang="zh-CN" sz="24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400" b="1" kern="100" dirty="0">
                          <a:effectLst/>
                          <a:latin typeface="宋体"/>
                          <a:ea typeface="方正细黑一简体"/>
                          <a:cs typeface="Times New Roman"/>
                        </a:rPr>
                        <a:t>公民、法人或者其他组织认为自己所享有或依法由自己管理、支配的民事权益受到侵害或与他人发生争议，或者认</a:t>
                      </a:r>
                      <a:r>
                        <a:rPr lang="zh-CN" sz="2400" b="1" kern="100" dirty="0" smtClean="0">
                          <a:effectLst/>
                          <a:latin typeface="宋体"/>
                          <a:ea typeface="方正细黑一简体"/>
                          <a:cs typeface="Times New Roman"/>
                        </a:rPr>
                        <a:t>为</a:t>
                      </a:r>
                      <a:r>
                        <a:rPr lang="en-US" altLang="zh-CN" sz="2400" b="1" kern="100" dirty="0" smtClean="0">
                          <a:effectLst/>
                          <a:latin typeface="宋体"/>
                          <a:ea typeface="方正细黑一简体"/>
                          <a:cs typeface="Times New Roman"/>
                        </a:rPr>
                        <a:t>________</a:t>
                      </a:r>
                      <a:r>
                        <a:rPr lang="zh-CN" sz="2400" b="1" kern="100" dirty="0" smtClean="0">
                          <a:effectLst/>
                          <a:latin typeface="宋体"/>
                          <a:ea typeface="方正细黑一简体"/>
                          <a:cs typeface="Times New Roman"/>
                        </a:rPr>
                        <a:t>及</a:t>
                      </a:r>
                      <a:r>
                        <a:rPr lang="zh-CN" sz="2400" b="1" kern="100" dirty="0">
                          <a:effectLst/>
                          <a:latin typeface="宋体"/>
                          <a:ea typeface="方正细黑一简体"/>
                          <a:cs typeface="Times New Roman"/>
                        </a:rPr>
                        <a:t>其工作人员的行政行为侵犯其合法权益，可以向人民法院提出诉讼请求，要求人民法院予以审判</a:t>
                      </a:r>
                      <a:endParaRPr lang="zh-CN" sz="24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885">
                <a:tc>
                  <a:txBody>
                    <a:bodyPr/>
                    <a:lstStyle/>
                    <a:p>
                      <a:pPr algn="ctr">
                        <a:lnSpc>
                          <a:spcPct val="170000"/>
                        </a:lnSpc>
                        <a:spcAft>
                          <a:spcPts val="0"/>
                        </a:spcAft>
                        <a:tabLst>
                          <a:tab pos="2700655" algn="l"/>
                        </a:tabLst>
                      </a:pPr>
                      <a:r>
                        <a:rPr lang="zh-CN" sz="2400" b="1" kern="100" dirty="0" smtClean="0">
                          <a:effectLst/>
                          <a:latin typeface="宋体"/>
                          <a:ea typeface="方正细黑一简体"/>
                          <a:cs typeface="Times New Roman"/>
                        </a:rPr>
                        <a:t>管辖</a:t>
                      </a:r>
                      <a:endParaRPr lang="zh-CN" sz="24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400" b="1" kern="100" dirty="0" smtClean="0">
                          <a:effectLst/>
                          <a:latin typeface="宋体"/>
                          <a:ea typeface="方正细黑一简体"/>
                          <a:cs typeface="Times New Roman"/>
                        </a:rPr>
                        <a:t>起诉应向有</a:t>
                      </a:r>
                      <a:r>
                        <a:rPr lang="en-US" altLang="zh-CN" sz="2400" b="1" kern="100" dirty="0" smtClean="0">
                          <a:effectLst/>
                          <a:latin typeface="宋体"/>
                          <a:ea typeface="方正细黑一简体"/>
                          <a:cs typeface="Times New Roman"/>
                        </a:rPr>
                        <a:t>_______</a:t>
                      </a:r>
                      <a:r>
                        <a:rPr lang="zh-CN" sz="2400" b="1" kern="100" dirty="0" smtClean="0">
                          <a:effectLst/>
                          <a:latin typeface="宋体"/>
                          <a:ea typeface="方正细黑一简体"/>
                          <a:cs typeface="Times New Roman"/>
                        </a:rPr>
                        <a:t>的人民法院提出</a:t>
                      </a:r>
                      <a:endParaRPr lang="zh-CN" sz="24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7537747" y="2708920"/>
            <a:ext cx="1112805" cy="720197"/>
          </a:xfrm>
          <a:prstGeom prst="rect">
            <a:avLst/>
          </a:prstGeom>
        </p:spPr>
        <p:txBody>
          <a:bodyPr wrap="none">
            <a:spAutoFit/>
          </a:bodyPr>
          <a:lstStyle/>
          <a:p>
            <a:pPr lvl="0" algn="ctr">
              <a:lnSpc>
                <a:spcPct val="170000"/>
              </a:lnSpc>
              <a:tabLst>
                <a:tab pos="2700655" algn="l"/>
              </a:tabLst>
            </a:pPr>
            <a:r>
              <a:rPr lang="zh-CN" altLang="en-US" sz="2400" b="1" kern="100" dirty="0">
                <a:solidFill>
                  <a:srgbClr val="FF0000"/>
                </a:solidFill>
                <a:latin typeface="宋体"/>
                <a:ea typeface="方正细黑一简体"/>
                <a:cs typeface="Times New Roman"/>
              </a:rPr>
              <a:t>第一步</a:t>
            </a:r>
            <a:endParaRPr lang="zh-CN" altLang="en-US" sz="2400" kern="100" dirty="0">
              <a:solidFill>
                <a:prstClr val="black"/>
              </a:solidFill>
              <a:latin typeface="宋体"/>
              <a:cs typeface="Courier New"/>
            </a:endParaRPr>
          </a:p>
        </p:txBody>
      </p:sp>
      <p:sp>
        <p:nvSpPr>
          <p:cNvPr id="8" name="矩形 7"/>
          <p:cNvSpPr/>
          <p:nvPr/>
        </p:nvSpPr>
        <p:spPr>
          <a:xfrm>
            <a:off x="8041803" y="3687415"/>
            <a:ext cx="1422184"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不告不理</a:t>
            </a:r>
            <a:endParaRPr lang="zh-CN" altLang="en-US" dirty="0"/>
          </a:p>
        </p:txBody>
      </p:sp>
      <p:sp>
        <p:nvSpPr>
          <p:cNvPr id="10" name="矩形 9"/>
          <p:cNvSpPr/>
          <p:nvPr/>
        </p:nvSpPr>
        <p:spPr>
          <a:xfrm>
            <a:off x="6601643" y="4911551"/>
            <a:ext cx="1422184"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行政机关</a:t>
            </a:r>
            <a:endParaRPr lang="zh-CN" altLang="en-US" dirty="0"/>
          </a:p>
        </p:txBody>
      </p:sp>
      <p:sp>
        <p:nvSpPr>
          <p:cNvPr id="12" name="矩形 11"/>
          <p:cNvSpPr/>
          <p:nvPr/>
        </p:nvSpPr>
        <p:spPr>
          <a:xfrm>
            <a:off x="5881563" y="6093296"/>
            <a:ext cx="111280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管辖权</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628800"/>
            <a:ext cx="10801200" cy="3456384"/>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．立案登记</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对符合法律规定的起诉，人民法院应当予</a:t>
            </a:r>
            <a:r>
              <a:rPr lang="zh-CN" altLang="zh-CN" sz="2600" b="1" kern="100" dirty="0" smtClean="0">
                <a:latin typeface="宋体"/>
                <a:ea typeface="方正细黑一简体"/>
                <a:cs typeface="Times New Roman"/>
              </a:rPr>
              <a:t>以</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立案登记后，诉讼即告开始</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______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一方称为原告</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一方称为被告，诉讼进入第一审程序</a:t>
            </a:r>
            <a:r>
              <a:rPr lang="zh-CN" altLang="zh-CN" sz="2600" b="1" kern="100" dirty="0" smtClean="0">
                <a:latin typeface="宋体"/>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7393731" y="2564904"/>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登记立案</a:t>
            </a:r>
            <a:endParaRPr lang="zh-CN" altLang="en-US" dirty="0"/>
          </a:p>
        </p:txBody>
      </p:sp>
      <p:sp>
        <p:nvSpPr>
          <p:cNvPr id="6" name="矩形 5"/>
          <p:cNvSpPr/>
          <p:nvPr/>
        </p:nvSpPr>
        <p:spPr>
          <a:xfrm>
            <a:off x="5670227" y="3284984"/>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起诉</a:t>
            </a:r>
            <a:endParaRPr lang="zh-CN" altLang="en-US" dirty="0"/>
          </a:p>
        </p:txBody>
      </p:sp>
      <p:sp>
        <p:nvSpPr>
          <p:cNvPr id="8" name="矩形 7"/>
          <p:cNvSpPr/>
          <p:nvPr/>
        </p:nvSpPr>
        <p:spPr>
          <a:xfrm>
            <a:off x="9193931" y="3284983"/>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被诉</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5112568"/>
          </a:xfrm>
        </p:spPr>
        <p:txBody>
          <a:bodyPr>
            <a:normAutofit/>
          </a:bodyPr>
          <a:lstStyle/>
          <a:p>
            <a:pPr lvl="0" indent="0" algn="just">
              <a:lnSpc>
                <a:spcPct val="170000"/>
              </a:lnSpc>
              <a:tabLst>
                <a:tab pos="2700655" algn="l"/>
              </a:tabLst>
            </a:pPr>
            <a:r>
              <a:rPr lang="en-US" altLang="zh-CN" sz="2600" b="1" kern="100" dirty="0">
                <a:solidFill>
                  <a:prstClr val="black"/>
                </a:solidFill>
                <a:latin typeface="方正细黑一简体"/>
                <a:cs typeface="Times New Roman"/>
              </a:rPr>
              <a:t>3</a:t>
            </a:r>
            <a:r>
              <a:rPr lang="zh-CN" altLang="zh-CN" sz="2600" b="1" kern="100" dirty="0">
                <a:solidFill>
                  <a:prstClr val="black"/>
                </a:solidFill>
                <a:latin typeface="宋体"/>
                <a:ea typeface="方正细黑一简体"/>
                <a:cs typeface="Times New Roman"/>
              </a:rPr>
              <a:t>．应诉</a:t>
            </a:r>
            <a:endParaRPr lang="zh-CN" altLang="zh-CN" sz="2600" kern="100" dirty="0">
              <a:solidFill>
                <a:prstClr val="black"/>
              </a:solidFill>
              <a:latin typeface="宋体"/>
              <a:cs typeface="Courier New"/>
            </a:endParaRPr>
          </a:p>
          <a:p>
            <a:pPr lvl="0" indent="0" algn="just">
              <a:lnSpc>
                <a:spcPct val="170000"/>
              </a:lnSpc>
              <a:tabLst>
                <a:tab pos="2700655" algn="l"/>
              </a:tabLst>
            </a:pPr>
            <a:r>
              <a:rPr lang="en-US" altLang="zh-CN" sz="2600" b="1" kern="100" dirty="0">
                <a:solidFill>
                  <a:prstClr val="black"/>
                </a:solidFill>
                <a:latin typeface="方正细黑一简体"/>
                <a:cs typeface="Times New Roman"/>
              </a:rPr>
              <a:t>(1)</a:t>
            </a:r>
            <a:r>
              <a:rPr lang="zh-CN" altLang="zh-CN" sz="2600" b="1" kern="100" dirty="0">
                <a:solidFill>
                  <a:prstClr val="black"/>
                </a:solidFill>
                <a:latin typeface="宋体"/>
                <a:ea typeface="方正细黑一简体"/>
                <a:cs typeface="Times New Roman"/>
              </a:rPr>
              <a:t>人民法院登记立案后，要将原告提交的起诉状副本送达被告，被告应当在规定的时间内提出答辩状，再由人民法院把答辩状副本送达原告。</a:t>
            </a:r>
            <a:endParaRPr lang="zh-CN" altLang="zh-CN" sz="2600" kern="100" dirty="0">
              <a:solidFill>
                <a:prstClr val="black"/>
              </a:solidFill>
              <a:latin typeface="宋体"/>
              <a:cs typeface="Courier New"/>
            </a:endParaRPr>
          </a:p>
          <a:p>
            <a:pPr lvl="0" indent="0" algn="just">
              <a:lnSpc>
                <a:spcPct val="170000"/>
              </a:lnSpc>
              <a:tabLst>
                <a:tab pos="2700655" algn="l"/>
              </a:tabLst>
            </a:pPr>
            <a:r>
              <a:rPr lang="en-US" altLang="zh-CN" sz="2600" b="1" kern="100" dirty="0">
                <a:solidFill>
                  <a:prstClr val="black"/>
                </a:solidFill>
                <a:latin typeface="方正细黑一简体"/>
                <a:cs typeface="Times New Roman"/>
              </a:rPr>
              <a:t>(2)</a:t>
            </a:r>
            <a:r>
              <a:rPr lang="zh-CN" altLang="zh-CN" sz="2600" b="1" kern="100" dirty="0">
                <a:solidFill>
                  <a:prstClr val="black"/>
                </a:solidFill>
                <a:latin typeface="宋体"/>
                <a:ea typeface="方正细黑一简体"/>
                <a:cs typeface="Times New Roman"/>
              </a:rPr>
              <a:t>被告不提交答辩状的，不影响人民法院审理案件。</a:t>
            </a:r>
            <a:endParaRPr lang="zh-CN" altLang="zh-CN" sz="2600" kern="100" dirty="0">
              <a:solidFill>
                <a:prstClr val="black"/>
              </a:solidFill>
              <a:latin typeface="宋体"/>
              <a:cs typeface="Courier New"/>
            </a:endParaRPr>
          </a:p>
          <a:p>
            <a:pPr lvl="0" indent="0" algn="just">
              <a:lnSpc>
                <a:spcPct val="170000"/>
              </a:lnSpc>
              <a:tabLst>
                <a:tab pos="2700655" algn="l"/>
              </a:tabLst>
            </a:pPr>
            <a:r>
              <a:rPr lang="en-US" altLang="zh-CN" sz="2600" b="1" kern="100" dirty="0">
                <a:solidFill>
                  <a:prstClr val="black"/>
                </a:solidFill>
                <a:latin typeface="方正细黑一简体"/>
                <a:cs typeface="Times New Roman"/>
              </a:rPr>
              <a:t>(3)</a:t>
            </a:r>
            <a:r>
              <a:rPr lang="zh-CN" altLang="zh-CN" sz="2600" b="1" kern="100" dirty="0">
                <a:solidFill>
                  <a:prstClr val="black"/>
                </a:solidFill>
                <a:latin typeface="宋体"/>
                <a:ea typeface="方正细黑一简体"/>
                <a:cs typeface="Times New Roman"/>
              </a:rPr>
              <a:t>在这一阶段，人民法院还要确定开庭审理日期，并通知双方当事人。</a:t>
            </a:r>
            <a:endParaRPr lang="zh-CN" altLang="zh-CN" sz="2600" kern="100" dirty="0">
              <a:solidFill>
                <a:prstClr val="black"/>
              </a:solidFill>
              <a:latin typeface="宋体"/>
              <a:cs typeface="Courier New"/>
            </a:endParaRPr>
          </a:p>
          <a:p>
            <a:pPr lvl="0">
              <a:tabLst>
                <a:tab pos="809625" algn="l"/>
              </a:tabLst>
            </a:pPr>
            <a:endParaRPr lang="zh-CN" altLang="en-US" sz="2600" dirty="0">
              <a:solidFill>
                <a:prstClr val="black"/>
              </a:solidFill>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151216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审理与判决</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．开庭审理</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110398322"/>
              </p:ext>
            </p:extLst>
          </p:nvPr>
        </p:nvGraphicFramePr>
        <p:xfrm>
          <a:off x="624979" y="2636912"/>
          <a:ext cx="10945216" cy="3036183"/>
        </p:xfrm>
        <a:graphic>
          <a:graphicData uri="http://schemas.openxmlformats.org/drawingml/2006/table">
            <a:tbl>
              <a:tblPr/>
              <a:tblGrid>
                <a:gridCol w="936104"/>
                <a:gridCol w="10009112"/>
              </a:tblGrid>
              <a:tr h="2088232">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含义</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在民事、行政诉讼中，人民法院</a:t>
                      </a:r>
                      <a:r>
                        <a:rPr lang="zh-CN" sz="2600" b="1" kern="100" dirty="0" smtClean="0">
                          <a:effectLst/>
                          <a:latin typeface="宋体"/>
                          <a:ea typeface="方正细黑一简体"/>
                          <a:cs typeface="Times New Roman"/>
                        </a:rPr>
                        <a:t>在</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及</a:t>
                      </a:r>
                      <a:r>
                        <a:rPr lang="zh-CN" sz="2600" b="1" kern="100" dirty="0">
                          <a:effectLst/>
                          <a:latin typeface="宋体"/>
                          <a:ea typeface="方正细黑一简体"/>
                          <a:cs typeface="Times New Roman"/>
                        </a:rPr>
                        <a:t>其他诉讼参与人的参加下，依照法定程序和形式，在法庭上对案件进</a:t>
                      </a:r>
                      <a:r>
                        <a:rPr lang="zh-CN" sz="2600" b="1" kern="100" dirty="0" smtClean="0">
                          <a:effectLst/>
                          <a:latin typeface="宋体"/>
                          <a:ea typeface="方正细黑一简体"/>
                          <a:cs typeface="Times New Roman"/>
                        </a:rPr>
                        <a:t>行</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并</a:t>
                      </a:r>
                      <a:r>
                        <a:rPr lang="zh-CN" sz="2600" b="1" kern="100" dirty="0">
                          <a:effectLst/>
                          <a:latin typeface="宋体"/>
                          <a:ea typeface="方正细黑一简体"/>
                          <a:cs typeface="Times New Roman"/>
                        </a:rPr>
                        <a:t>作出判决，这一系列诉讼活动称为开庭审理</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7951">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地位</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开庭审理是诉讼过程</a:t>
                      </a:r>
                      <a:r>
                        <a:rPr lang="zh-CN" sz="2600" b="1" kern="100" dirty="0" smtClean="0">
                          <a:effectLst/>
                          <a:latin typeface="宋体"/>
                          <a:ea typeface="方正细黑一简体"/>
                          <a:cs typeface="Times New Roman"/>
                        </a:rPr>
                        <a:t>中</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环节</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492014" y="2780928"/>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当事人</a:t>
            </a:r>
            <a:endParaRPr lang="zh-CN" altLang="en-US" dirty="0"/>
          </a:p>
        </p:txBody>
      </p:sp>
      <p:sp>
        <p:nvSpPr>
          <p:cNvPr id="8" name="矩形 7"/>
          <p:cNvSpPr/>
          <p:nvPr/>
        </p:nvSpPr>
        <p:spPr>
          <a:xfrm>
            <a:off x="8473851" y="3480216"/>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实体审理</a:t>
            </a:r>
            <a:endParaRPr lang="zh-CN" altLang="en-US" dirty="0"/>
          </a:p>
        </p:txBody>
      </p:sp>
      <p:sp>
        <p:nvSpPr>
          <p:cNvPr id="10" name="矩形 9"/>
          <p:cNvSpPr/>
          <p:nvPr/>
        </p:nvSpPr>
        <p:spPr>
          <a:xfrm>
            <a:off x="7140086" y="5013176"/>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最重要</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996724801"/>
              </p:ext>
            </p:extLst>
          </p:nvPr>
        </p:nvGraphicFramePr>
        <p:xfrm>
          <a:off x="609600" y="1600200"/>
          <a:ext cx="10888587" cy="3610197"/>
        </p:xfrm>
        <a:graphic>
          <a:graphicData uri="http://schemas.openxmlformats.org/drawingml/2006/table">
            <a:tbl>
              <a:tblPr/>
              <a:tblGrid>
                <a:gridCol w="826016"/>
                <a:gridCol w="1487882"/>
                <a:gridCol w="8574689"/>
              </a:tblGrid>
              <a:tr h="754327">
                <a:tc rowSpan="5">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环节</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开庭准备</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查明当事人和其他诉讼参与人到庭情况、宣</a:t>
                      </a:r>
                      <a:r>
                        <a:rPr lang="zh-CN" sz="2600" b="1" kern="100" dirty="0" smtClean="0">
                          <a:effectLst/>
                          <a:latin typeface="宋体"/>
                          <a:ea typeface="方正细黑一简体"/>
                          <a:cs typeface="Times New Roman"/>
                        </a:rPr>
                        <a:t>布</a:t>
                      </a:r>
                      <a:r>
                        <a:rPr lang="en-US" altLang="zh-CN" sz="2600" b="1" kern="100" dirty="0" smtClean="0">
                          <a:effectLst/>
                          <a:latin typeface="宋体"/>
                          <a:ea typeface="方正细黑一简体"/>
                          <a:cs typeface="Times New Roman"/>
                        </a:rPr>
                        <a:t>_________</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164">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法庭调查</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全面调查案</a:t>
                      </a:r>
                      <a:r>
                        <a:rPr lang="zh-CN" sz="2600" b="1" kern="100" dirty="0" smtClean="0">
                          <a:effectLst/>
                          <a:latin typeface="宋体"/>
                          <a:ea typeface="方正细黑一简体"/>
                          <a:cs typeface="Times New Roman"/>
                        </a:rPr>
                        <a:t>件</a:t>
                      </a:r>
                      <a:r>
                        <a:rPr lang="en-US" altLang="zh-CN" sz="2600" b="1" kern="100" dirty="0" smtClean="0">
                          <a:effectLst/>
                          <a:latin typeface="宋体"/>
                          <a:ea typeface="方正细黑一简体"/>
                          <a:cs typeface="Times New Roman"/>
                        </a:rPr>
                        <a:t>_____</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327">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法庭辩论</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当事人就案</a:t>
                      </a:r>
                      <a:r>
                        <a:rPr lang="zh-CN" sz="2600" b="1" kern="100" dirty="0" smtClean="0">
                          <a:effectLst/>
                          <a:latin typeface="宋体"/>
                          <a:ea typeface="方正细黑一简体"/>
                          <a:cs typeface="Times New Roman"/>
                        </a:rPr>
                        <a:t>件</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有关问题阐明自己的意见</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327">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休庭评议</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认</a:t>
                      </a:r>
                      <a:r>
                        <a:rPr lang="zh-CN" sz="2600" b="1" kern="100" dirty="0">
                          <a:effectLst/>
                          <a:latin typeface="宋体"/>
                          <a:ea typeface="方正细黑一简体"/>
                          <a:cs typeface="Times New Roman"/>
                        </a:rPr>
                        <a:t>定事实、适用法律、作出结论</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164">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宣告判决</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当庭或择</a:t>
                      </a:r>
                      <a:r>
                        <a:rPr lang="zh-CN" sz="2600" b="1" kern="100" dirty="0" smtClean="0">
                          <a:effectLst/>
                          <a:latin typeface="宋体"/>
                          <a:ea typeface="方正细黑一简体"/>
                          <a:cs typeface="Times New Roman"/>
                        </a:rPr>
                        <a:t>期</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宣</a:t>
                      </a:r>
                      <a:r>
                        <a:rPr lang="zh-CN" sz="2600" b="1" kern="100" dirty="0">
                          <a:effectLst/>
                          <a:latin typeface="宋体"/>
                          <a:ea typeface="方正细黑一简体"/>
                          <a:cs typeface="Times New Roman"/>
                        </a:rPr>
                        <a:t>告判决内容</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24979" y="908720"/>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
        <p:nvSpPr>
          <p:cNvPr id="8" name="矩形 7"/>
          <p:cNvSpPr/>
          <p:nvPr/>
        </p:nvSpPr>
        <p:spPr>
          <a:xfrm>
            <a:off x="9697987" y="1784429"/>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法庭纪律</a:t>
            </a:r>
            <a:endParaRPr lang="zh-CN" altLang="en-US" dirty="0"/>
          </a:p>
        </p:txBody>
      </p:sp>
      <p:sp>
        <p:nvSpPr>
          <p:cNvPr id="10" name="矩形 9"/>
          <p:cNvSpPr/>
          <p:nvPr/>
        </p:nvSpPr>
        <p:spPr>
          <a:xfrm>
            <a:off x="7825779" y="2276872"/>
            <a:ext cx="854721" cy="772519"/>
          </a:xfrm>
          <a:prstGeom prst="rect">
            <a:avLst/>
          </a:prstGeom>
        </p:spPr>
        <p:txBody>
          <a:bodyPr wrap="none">
            <a:spAutoFit/>
          </a:bodyPr>
          <a:lstStyle/>
          <a:p>
            <a:pPr lvl="0" algn="ctr">
              <a:lnSpc>
                <a:spcPct val="170000"/>
              </a:lnSpc>
              <a:tabLst>
                <a:tab pos="2700655" algn="l"/>
              </a:tabLst>
            </a:pPr>
            <a:r>
              <a:rPr lang="zh-CN" altLang="en-US" sz="2600" b="1" kern="100" dirty="0">
                <a:solidFill>
                  <a:srgbClr val="FF0000"/>
                </a:solidFill>
                <a:latin typeface="宋体"/>
                <a:ea typeface="方正细黑一简体"/>
                <a:cs typeface="Times New Roman"/>
              </a:rPr>
              <a:t>事实</a:t>
            </a:r>
            <a:endParaRPr lang="zh-CN" altLang="en-US" sz="2600" kern="100" dirty="0">
              <a:solidFill>
                <a:prstClr val="black"/>
              </a:solidFill>
              <a:latin typeface="宋体"/>
              <a:cs typeface="Courier New"/>
            </a:endParaRPr>
          </a:p>
        </p:txBody>
      </p:sp>
      <p:sp>
        <p:nvSpPr>
          <p:cNvPr id="12" name="矩形 11"/>
          <p:cNvSpPr/>
          <p:nvPr/>
        </p:nvSpPr>
        <p:spPr>
          <a:xfrm>
            <a:off x="5737547" y="3224589"/>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争议</a:t>
            </a:r>
            <a:endParaRPr lang="zh-CN" altLang="en-US" dirty="0"/>
          </a:p>
        </p:txBody>
      </p:sp>
      <p:sp>
        <p:nvSpPr>
          <p:cNvPr id="14" name="矩形 13"/>
          <p:cNvSpPr/>
          <p:nvPr/>
        </p:nvSpPr>
        <p:spPr>
          <a:xfrm>
            <a:off x="4153371" y="3944669"/>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审判人员</a:t>
            </a:r>
            <a:endParaRPr lang="zh-CN" altLang="en-US" dirty="0"/>
          </a:p>
        </p:txBody>
      </p:sp>
      <p:sp>
        <p:nvSpPr>
          <p:cNvPr id="16" name="矩形 15"/>
          <p:cNvSpPr/>
          <p:nvPr/>
        </p:nvSpPr>
        <p:spPr>
          <a:xfrm>
            <a:off x="6592268" y="4664749"/>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公开</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96752"/>
            <a:ext cx="10801200" cy="4104456"/>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．二审与审判监督</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一审结束后，当事人不服一审裁判的，有权提</a:t>
            </a:r>
            <a:r>
              <a:rPr lang="zh-CN" altLang="zh-CN" sz="2600" b="1" kern="100" dirty="0" smtClean="0">
                <a:latin typeface="宋体"/>
                <a:ea typeface="方正细黑一简体"/>
                <a:cs typeface="Times New Roman"/>
              </a:rPr>
              <a:t>起</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启动二审程序。</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二审程序是人民法院审理上诉案件的程序，二审裁判</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裁</a:t>
            </a:r>
            <a:r>
              <a:rPr lang="zh-CN" altLang="zh-CN" sz="2600" b="1" kern="100" dirty="0">
                <a:latin typeface="宋体"/>
                <a:ea typeface="方正细黑一简体"/>
                <a:cs typeface="Times New Roman"/>
              </a:rPr>
              <a:t>判。</a:t>
            </a:r>
            <a:endParaRPr lang="zh-CN" altLang="zh-CN" sz="1050" kern="100" dirty="0">
              <a:latin typeface="宋体"/>
              <a:cs typeface="Courier New"/>
            </a:endParaRPr>
          </a:p>
          <a:p>
            <a:pPr indent="87313"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法律还规定</a:t>
            </a:r>
            <a:r>
              <a:rPr lang="zh-CN" altLang="zh-CN" sz="2600" b="1" kern="100" dirty="0" smtClean="0">
                <a:latin typeface="宋体"/>
                <a:ea typeface="方正细黑一简体"/>
                <a:cs typeface="Times New Roman"/>
              </a:rPr>
              <a:t>了</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程</a:t>
            </a:r>
            <a:r>
              <a:rPr lang="zh-CN" altLang="zh-CN" sz="2600" b="1" kern="100" dirty="0">
                <a:latin typeface="宋体"/>
                <a:ea typeface="方正细黑一简体"/>
                <a:cs typeface="Times New Roman"/>
              </a:rPr>
              <a:t>序，用于纠正生效裁判的错误。</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8257827" y="2144469"/>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上诉</a:t>
            </a:r>
            <a:endParaRPr lang="zh-CN" altLang="en-US" dirty="0"/>
          </a:p>
        </p:txBody>
      </p:sp>
      <p:sp>
        <p:nvSpPr>
          <p:cNvPr id="7" name="矩形 6"/>
          <p:cNvSpPr/>
          <p:nvPr/>
        </p:nvSpPr>
        <p:spPr>
          <a:xfrm>
            <a:off x="9112548" y="2852936"/>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终审</a:t>
            </a:r>
            <a:endParaRPr lang="zh-CN" altLang="en-US" dirty="0"/>
          </a:p>
        </p:txBody>
      </p:sp>
      <p:sp>
        <p:nvSpPr>
          <p:cNvPr id="9" name="矩形 8"/>
          <p:cNvSpPr/>
          <p:nvPr/>
        </p:nvSpPr>
        <p:spPr>
          <a:xfrm>
            <a:off x="3145259" y="3645024"/>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审判监督</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480720"/>
          </a:xfrm>
        </p:spPr>
        <p:txBody>
          <a:bodyPr>
            <a:normAutofit lnSpcReduction="10000"/>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在我国，民事诉讼与行政诉讼均实行“即告即理”的原则</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在我国，民事诉讼与行政诉讼均实行“不告不理”的原则。</a:t>
            </a:r>
            <a:endParaRPr lang="zh-CN" altLang="zh-CN" sz="260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社区邻居甲与乙之间存在经济纠纷，甲持一纸诉状将乙告到人民法院，诉讼就成立了</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起诉并不必然导致诉讼成立，人民法院接受诉状时要审查，登记立案</a:t>
            </a:r>
            <a:r>
              <a:rPr lang="zh-CN" altLang="zh-CN" sz="2600" b="1" kern="100" dirty="0" smtClean="0">
                <a:latin typeface="宋体"/>
                <a:ea typeface="方正细黑一简体"/>
                <a:cs typeface="Times New Roman"/>
              </a:rPr>
              <a:t>后诉</a:t>
            </a:r>
            <a:r>
              <a:rPr lang="zh-CN" altLang="zh-CN" sz="2600" b="1" kern="100" dirty="0">
                <a:latin typeface="宋体"/>
                <a:ea typeface="方正细黑一简体"/>
                <a:cs typeface="Times New Roman"/>
              </a:rPr>
              <a:t>讼才能成立</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lvl="0" indent="0" algn="just">
              <a:lnSpc>
                <a:spcPct val="170000"/>
              </a:lnSpc>
              <a:tabLst>
                <a:tab pos="2700655" algn="l"/>
              </a:tabLst>
            </a:pPr>
            <a:r>
              <a:rPr lang="en-US" altLang="zh-CN" sz="2600" b="1" kern="100" dirty="0">
                <a:solidFill>
                  <a:prstClr val="black"/>
                </a:solidFill>
                <a:latin typeface="方正细黑一简体"/>
                <a:cs typeface="Times New Roman"/>
              </a:rPr>
              <a:t>(3)</a:t>
            </a:r>
            <a:r>
              <a:rPr lang="zh-CN" altLang="zh-CN" sz="2600" b="1" kern="100" dirty="0">
                <a:solidFill>
                  <a:prstClr val="black"/>
                </a:solidFill>
                <a:latin typeface="宋体"/>
                <a:ea typeface="方正细黑一简体"/>
                <a:cs typeface="Times New Roman"/>
              </a:rPr>
              <a:t>起诉可以向任何的人民法院提出</a:t>
            </a:r>
            <a:r>
              <a:rPr lang="zh-CN" altLang="zh-CN" sz="2600" b="1" kern="100" dirty="0" smtClean="0">
                <a:solidFill>
                  <a:prstClr val="black"/>
                </a:solidFill>
                <a:latin typeface="宋体"/>
                <a:ea typeface="方正细黑一简体"/>
                <a:cs typeface="Times New Roman"/>
              </a:rPr>
              <a:t>。</a:t>
            </a:r>
            <a:r>
              <a:rPr lang="en-US" altLang="zh-CN" sz="2600" b="1" kern="100" dirty="0" smtClean="0">
                <a:solidFill>
                  <a:prstClr val="black"/>
                </a:solidFill>
                <a:latin typeface="宋体"/>
                <a:ea typeface="方正细黑一简体"/>
                <a:cs typeface="Times New Roman"/>
              </a:rPr>
              <a:t>                           (</a:t>
            </a:r>
            <a:r>
              <a:rPr lang="zh-CN" altLang="zh-CN" sz="2600" b="1" kern="100" dirty="0">
                <a:solidFill>
                  <a:prstClr val="black"/>
                </a:solidFill>
                <a:latin typeface="宋体"/>
                <a:ea typeface="方正细黑一简体"/>
                <a:cs typeface="Times New Roman"/>
              </a:rPr>
              <a:t>　</a:t>
            </a:r>
            <a:r>
              <a:rPr lang="en-US" altLang="zh-CN" sz="2600" b="1" kern="100" dirty="0">
                <a:solidFill>
                  <a:prstClr val="black"/>
                </a:solidFill>
                <a:latin typeface="宋体"/>
                <a:ea typeface="方正细黑一简体"/>
                <a:cs typeface="Times New Roman"/>
              </a:rPr>
              <a:t> )</a:t>
            </a:r>
            <a:endParaRPr lang="zh-CN" altLang="zh-CN" sz="1050" kern="100" dirty="0">
              <a:solidFill>
                <a:prstClr val="black"/>
              </a:solidFill>
              <a:latin typeface="宋体"/>
              <a:cs typeface="Courier New"/>
            </a:endParaRPr>
          </a:p>
          <a:p>
            <a:pPr lvl="0" indent="0" algn="just">
              <a:lnSpc>
                <a:spcPct val="170000"/>
              </a:lnSpc>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solidFill>
                  <a:prstClr val="black"/>
                </a:solidFill>
                <a:latin typeface="宋体"/>
                <a:ea typeface="方正细黑一简体"/>
                <a:cs typeface="Times New Roman"/>
              </a:rPr>
              <a:t>×　起诉应向有管辖权的人民法院提出。</a:t>
            </a:r>
            <a:r>
              <a:rPr lang="en-US" altLang="zh-CN" sz="2600" b="1" kern="100" dirty="0">
                <a:solidFill>
                  <a:prstClr val="black"/>
                </a:solidFill>
                <a:latin typeface="宋体"/>
                <a:ea typeface="方正细黑一简体"/>
                <a:cs typeface="Times New Roman"/>
              </a:rPr>
              <a:t> </a:t>
            </a:r>
            <a:endParaRPr lang="zh-CN" altLang="zh-CN" sz="1050" kern="100" dirty="0">
              <a:solidFill>
                <a:prstClr val="black"/>
              </a:solidFill>
              <a:latin typeface="宋体"/>
              <a:cs typeface="Courier New"/>
            </a:endParaRPr>
          </a:p>
          <a:p>
            <a:pPr indent="0" algn="just">
              <a:lnSpc>
                <a:spcPct val="170000"/>
              </a:lnSpc>
              <a:spcAft>
                <a:spcPts val="0"/>
              </a:spcAft>
              <a:tabLst>
                <a:tab pos="2700655" algn="l"/>
              </a:tabLst>
            </a:pPr>
            <a:endParaRPr lang="zh-CN" altLang="zh-CN" sz="2600" kern="100" dirty="0">
              <a:effectLst/>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552727"/>
          </a:xfrm>
        </p:spPr>
        <p:txBody>
          <a:bodyPr>
            <a:normAutofit fontScale="92500" lnSpcReduction="20000"/>
          </a:bodyPr>
          <a:lstStyle/>
          <a:p>
            <a:pPr indent="0" algn="just">
              <a:lnSpc>
                <a:spcPct val="170000"/>
              </a:lnSpc>
              <a:spcAft>
                <a:spcPts val="0"/>
              </a:spcAft>
              <a:tabLst>
                <a:tab pos="2700655" algn="l"/>
              </a:tabLst>
            </a:pPr>
            <a:r>
              <a:rPr lang="en-US" altLang="zh-CN" sz="2800" b="1" kern="100" dirty="0" smtClean="0">
                <a:latin typeface="方正细黑一简体"/>
                <a:cs typeface="Times New Roman"/>
              </a:rPr>
              <a:t>(</a:t>
            </a:r>
            <a:r>
              <a:rPr lang="en-US" altLang="zh-CN" sz="2800" b="1" kern="100" dirty="0">
                <a:latin typeface="方正细黑一简体"/>
                <a:cs typeface="Times New Roman"/>
              </a:rPr>
              <a:t>4)</a:t>
            </a:r>
            <a:r>
              <a:rPr lang="zh-CN" altLang="zh-CN" sz="2800" b="1" kern="100" dirty="0">
                <a:latin typeface="宋体"/>
                <a:ea typeface="方正细黑一简体"/>
                <a:cs typeface="Times New Roman"/>
              </a:rPr>
              <a:t>开庭审理是人民检察院依法对案件进行审理的诉讼活动</a:t>
            </a:r>
            <a:r>
              <a:rPr lang="zh-CN" altLang="zh-CN" sz="2800" b="1" kern="100" dirty="0" smtClean="0">
                <a:latin typeface="宋体"/>
                <a:ea typeface="方正细黑一简体"/>
                <a:cs typeface="Times New Roman"/>
              </a:rPr>
              <a:t>。</a:t>
            </a:r>
            <a:r>
              <a:rPr lang="en-US" altLang="zh-CN" sz="2800" b="1" kern="100" dirty="0" smtClean="0">
                <a:latin typeface="宋体"/>
                <a:ea typeface="方正细黑一简体"/>
                <a:cs typeface="Times New Roman"/>
              </a:rPr>
              <a:t>       (</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indent="0" algn="just">
              <a:lnSpc>
                <a:spcPct val="170000"/>
              </a:lnSpc>
              <a:spcAft>
                <a:spcPts val="0"/>
              </a:spcAft>
              <a:tabLst>
                <a:tab pos="2700655" algn="l"/>
              </a:tabLst>
            </a:pPr>
            <a:r>
              <a:rPr lang="zh-CN" altLang="zh-CN" sz="2800" b="1" kern="100" dirty="0">
                <a:solidFill>
                  <a:srgbClr val="FF0000"/>
                </a:solidFill>
                <a:latin typeface="宋体"/>
                <a:ea typeface="方正细黑一简体"/>
                <a:cs typeface="Times New Roman"/>
              </a:rPr>
              <a:t>提示：</a:t>
            </a:r>
            <a:r>
              <a:rPr lang="zh-CN" altLang="zh-CN" sz="2800" b="1" kern="100" dirty="0">
                <a:latin typeface="宋体"/>
                <a:ea typeface="方正细黑一简体"/>
                <a:cs typeface="Times New Roman"/>
              </a:rPr>
              <a:t>×　开庭审理是人民法院依法对案件进行审理并作出判决的诉讼活动</a:t>
            </a:r>
            <a:r>
              <a:rPr lang="zh-CN" altLang="zh-CN" sz="2800" b="1" kern="100" dirty="0" smtClean="0">
                <a:latin typeface="宋体"/>
                <a:ea typeface="方正细黑一简体"/>
                <a:cs typeface="Times New Roman"/>
              </a:rPr>
              <a:t>。</a:t>
            </a:r>
            <a:endParaRPr lang="zh-CN" altLang="zh-CN" sz="2800" kern="100" dirty="0">
              <a:latin typeface="宋体"/>
              <a:cs typeface="Courier New"/>
            </a:endParaRPr>
          </a:p>
          <a:p>
            <a:pPr indent="0" algn="just">
              <a:lnSpc>
                <a:spcPct val="170000"/>
              </a:lnSpc>
              <a:spcAft>
                <a:spcPts val="0"/>
              </a:spcAft>
              <a:tabLst>
                <a:tab pos="2700655" algn="l"/>
              </a:tabLst>
            </a:pPr>
            <a:r>
              <a:rPr lang="en-US" altLang="zh-CN" sz="2800" b="1" kern="100" dirty="0">
                <a:latin typeface="方正细黑一简体"/>
                <a:cs typeface="Times New Roman"/>
              </a:rPr>
              <a:t>(5)</a:t>
            </a:r>
            <a:r>
              <a:rPr lang="zh-CN" altLang="zh-CN" sz="2800" b="1" kern="100" dirty="0">
                <a:latin typeface="宋体"/>
                <a:ea typeface="方正细黑一简体"/>
                <a:cs typeface="Times New Roman"/>
              </a:rPr>
              <a:t>人民法院二审结束后，当事人可以继续上诉。</a:t>
            </a:r>
            <a:endParaRPr lang="zh-CN" altLang="zh-CN" sz="2800" kern="100" dirty="0">
              <a:latin typeface="宋体"/>
              <a:cs typeface="Courier New"/>
            </a:endParaRPr>
          </a:p>
          <a:p>
            <a:pPr indent="0" algn="just">
              <a:lnSpc>
                <a:spcPct val="170000"/>
              </a:lnSpc>
              <a:spcAft>
                <a:spcPts val="0"/>
              </a:spcAft>
              <a:tabLst>
                <a:tab pos="2700655" algn="l"/>
              </a:tabLst>
            </a:pPr>
            <a:r>
              <a:rPr lang="zh-CN" altLang="zh-CN" sz="2800" b="1" kern="100" dirty="0">
                <a:solidFill>
                  <a:srgbClr val="FF0000"/>
                </a:solidFill>
                <a:latin typeface="宋体"/>
                <a:ea typeface="方正细黑一简体"/>
                <a:cs typeface="Times New Roman"/>
              </a:rPr>
              <a:t>提示：</a:t>
            </a:r>
            <a:r>
              <a:rPr lang="zh-CN" altLang="zh-CN" sz="2800" b="1" kern="100" dirty="0">
                <a:latin typeface="宋体"/>
                <a:ea typeface="方正细黑一简体"/>
                <a:cs typeface="Times New Roman"/>
              </a:rPr>
              <a:t>×　一审结束后，当事人不服一审判决的，在规定时间内有权提起上诉，启动二审程序。二审裁判是终审裁判。</a:t>
            </a:r>
            <a:endParaRPr lang="zh-CN" altLang="zh-CN" sz="2800" kern="100" dirty="0">
              <a:latin typeface="宋体"/>
              <a:cs typeface="Courier New"/>
            </a:endParaRPr>
          </a:p>
          <a:p>
            <a:pPr indent="0" algn="just">
              <a:lnSpc>
                <a:spcPct val="170000"/>
              </a:lnSpc>
              <a:spcAft>
                <a:spcPts val="0"/>
              </a:spcAft>
              <a:tabLst>
                <a:tab pos="2700655" algn="l"/>
              </a:tabLst>
            </a:pPr>
            <a:r>
              <a:rPr lang="en-US" altLang="zh-CN" sz="2800" b="1" kern="100" dirty="0">
                <a:latin typeface="方正细黑一简体"/>
                <a:cs typeface="Times New Roman"/>
              </a:rPr>
              <a:t>(6)</a:t>
            </a:r>
            <a:r>
              <a:rPr lang="zh-CN" altLang="zh-CN" sz="2800" b="1" kern="100" dirty="0">
                <a:latin typeface="宋体"/>
                <a:ea typeface="方正细黑一简体"/>
                <a:cs typeface="Times New Roman"/>
              </a:rPr>
              <a:t>开庭审理包括开庭准备、法庭调查、法庭辩论、宣告判决四个阶段</a:t>
            </a:r>
            <a:r>
              <a:rPr lang="zh-CN" altLang="zh-CN" sz="2800" b="1" kern="100" dirty="0" smtClean="0">
                <a:latin typeface="宋体"/>
                <a:ea typeface="方正细黑一简体"/>
                <a:cs typeface="Times New Roman"/>
              </a:rPr>
              <a:t>。</a:t>
            </a:r>
            <a:r>
              <a:rPr lang="en-US" altLang="zh-CN" sz="2800" b="1" kern="100" dirty="0" smtClean="0">
                <a:latin typeface="宋体"/>
                <a:ea typeface="方正细黑一简体"/>
                <a:cs typeface="Times New Roman"/>
              </a:rPr>
              <a:t>                    </a:t>
            </a:r>
          </a:p>
          <a:p>
            <a:pPr indent="0" algn="just">
              <a:lnSpc>
                <a:spcPct val="170000"/>
              </a:lnSpc>
              <a:spcAft>
                <a:spcPts val="0"/>
              </a:spcAft>
              <a:tabLst>
                <a:tab pos="2700655" algn="l"/>
              </a:tabLst>
            </a:pPr>
            <a:r>
              <a:rPr lang="en-US" altLang="zh-CN" sz="2800" b="1" kern="100" dirty="0">
                <a:latin typeface="宋体"/>
                <a:ea typeface="方正细黑一简体"/>
                <a:cs typeface="Times New Roman"/>
              </a:rPr>
              <a:t> </a:t>
            </a:r>
            <a:r>
              <a:rPr lang="en-US" altLang="zh-CN" sz="2800" b="1" kern="100" dirty="0" smtClean="0">
                <a:latin typeface="宋体"/>
                <a:ea typeface="方正细黑一简体"/>
                <a:cs typeface="Times New Roman"/>
              </a:rPr>
              <a:t>                                                          (</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indent="0" algn="just">
              <a:lnSpc>
                <a:spcPct val="170000"/>
              </a:lnSpc>
              <a:spcAft>
                <a:spcPts val="0"/>
              </a:spcAft>
              <a:tabLst>
                <a:tab pos="2700655" algn="l"/>
              </a:tabLst>
            </a:pPr>
            <a:r>
              <a:rPr lang="zh-CN" altLang="zh-CN" sz="2800" b="1" kern="100" dirty="0">
                <a:solidFill>
                  <a:srgbClr val="FF0000"/>
                </a:solidFill>
                <a:latin typeface="宋体"/>
                <a:ea typeface="方正细黑一简体"/>
                <a:cs typeface="Times New Roman"/>
              </a:rPr>
              <a:t>提示：</a:t>
            </a:r>
            <a:r>
              <a:rPr lang="zh-CN" altLang="zh-CN" sz="2800" b="1" kern="100" dirty="0">
                <a:latin typeface="宋体"/>
                <a:ea typeface="方正细黑一简体"/>
                <a:cs typeface="Times New Roman"/>
              </a:rPr>
              <a:t>×　开庭审理包括开庭准备、法庭调查、法庭辩论、休庭评议与宣告判决五个阶段。</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randombar(horizontal)">
                                      <p:cBhvr>
                                        <p:cTn id="3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408712"/>
          </a:xfrm>
        </p:spPr>
        <p:txBody>
          <a:bodyPr>
            <a:normAutofit lnSpcReduction="10000"/>
          </a:bodyPr>
          <a:lstStyle/>
          <a:p>
            <a:pPr indent="662940" algn="ctr">
              <a:lnSpc>
                <a:spcPct val="170000"/>
              </a:lnSpc>
              <a:spcAft>
                <a:spcPts val="0"/>
              </a:spcAft>
              <a:tabLst>
                <a:tab pos="2700655" algn="l"/>
              </a:tabLst>
            </a:pPr>
            <a:r>
              <a:rPr lang="zh-CN" altLang="zh-CN" sz="2600" b="1" kern="100" dirty="0">
                <a:solidFill>
                  <a:srgbClr val="00B050"/>
                </a:solidFill>
                <a:latin typeface="宋体"/>
                <a:ea typeface="方正细黑一简体"/>
                <a:cs typeface="Times New Roman"/>
              </a:rPr>
              <a:t> </a:t>
            </a: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nSpc>
                <a:spcPct val="170000"/>
              </a:lnSpc>
              <a:tabLst>
                <a:tab pos="2700655" algn="l"/>
              </a:tabLst>
            </a:pPr>
            <a:r>
              <a:rPr lang="zh-CN" altLang="zh-CN" sz="2600" b="1" kern="100" dirty="0">
                <a:latin typeface="宋体"/>
                <a:ea typeface="方正细黑一简体"/>
                <a:cs typeface="Times New Roman"/>
              </a:rPr>
              <a:t>题 点</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诉讼程序</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．胡某和陈某于</a:t>
            </a:r>
            <a:r>
              <a:rPr lang="en-US" altLang="zh-CN" sz="2600" b="1" kern="100" dirty="0">
                <a:latin typeface="宋体"/>
                <a:ea typeface="方正细黑一简体"/>
                <a:cs typeface="Times New Roman"/>
              </a:rPr>
              <a:t>2010</a:t>
            </a:r>
            <a:r>
              <a:rPr lang="zh-CN" altLang="zh-CN" sz="2600" b="1" kern="100" dirty="0">
                <a:latin typeface="宋体"/>
                <a:ea typeface="方正细黑一简体"/>
                <a:cs typeface="Times New Roman"/>
              </a:rPr>
              <a:t>年</a:t>
            </a:r>
            <a:r>
              <a:rPr lang="en-US" altLang="zh-CN" sz="2600" b="1" kern="100" dirty="0">
                <a:latin typeface="宋体"/>
                <a:ea typeface="方正细黑一简体"/>
                <a:cs typeface="Times New Roman"/>
              </a:rPr>
              <a:t>4</a:t>
            </a:r>
            <a:r>
              <a:rPr lang="zh-CN" altLang="zh-CN" sz="2600" b="1" kern="100" dirty="0">
                <a:latin typeface="宋体"/>
                <a:ea typeface="方正细黑一简体"/>
                <a:cs typeface="Times New Roman"/>
              </a:rPr>
              <a:t>月结婚，婚后第二年生育一女。后二人协议离婚，约定女儿由陈某抚养，胡某拥有定期探望权。</a:t>
            </a:r>
            <a:r>
              <a:rPr lang="en-US" altLang="zh-CN" sz="2600" b="1" kern="100" dirty="0">
                <a:latin typeface="宋体"/>
                <a:ea typeface="方正细黑一简体"/>
                <a:cs typeface="Times New Roman"/>
              </a:rPr>
              <a:t>2021</a:t>
            </a:r>
            <a:r>
              <a:rPr lang="zh-CN" altLang="zh-CN" sz="2600" b="1" kern="100" dirty="0">
                <a:latin typeface="宋体"/>
                <a:ea typeface="方正细黑一简体"/>
                <a:cs typeface="Times New Roman"/>
              </a:rPr>
              <a:t>年</a:t>
            </a:r>
            <a:r>
              <a:rPr lang="en-US" altLang="zh-CN" sz="2600" b="1" kern="100" dirty="0">
                <a:latin typeface="宋体"/>
                <a:ea typeface="方正细黑一简体"/>
                <a:cs typeface="Times New Roman"/>
              </a:rPr>
              <a:t>7</a:t>
            </a:r>
            <a:r>
              <a:rPr lang="zh-CN" altLang="zh-CN" sz="2600" b="1" kern="100" dirty="0">
                <a:latin typeface="宋体"/>
                <a:ea typeface="方正细黑一简体"/>
                <a:cs typeface="Times New Roman"/>
              </a:rPr>
              <a:t>月，胡某在出国归来探望女儿时得知，陈某因事务多，已多日未将女儿送去上学。为给女儿提供更好的生活学习环境，胡某在与陈某沟通未果后向法院起诉，请求人民法院变更女儿的抚养权。本案</a:t>
            </a:r>
            <a:r>
              <a:rPr lang="zh-CN" altLang="zh-CN" sz="2600" b="1" kern="100" dirty="0" smtClean="0">
                <a:latin typeface="宋体"/>
                <a:ea typeface="方正细黑一简体"/>
                <a:cs typeface="Times New Roman"/>
              </a:rPr>
              <a:t>中</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1556792"/>
            <a:ext cx="10801200" cy="4032448"/>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①胡某向人民法院起诉，开启了诉讼程序的第一步</a:t>
            </a:r>
            <a:endParaRPr lang="zh-CN" altLang="zh-CN" sz="1050" kern="100" dirty="0">
              <a:latin typeface="宋体"/>
              <a:cs typeface="Courier New"/>
            </a:endParaRPr>
          </a:p>
          <a:p>
            <a:pPr indent="87313" algn="just">
              <a:lnSpc>
                <a:spcPct val="170000"/>
              </a:lnSpc>
              <a:spcAft>
                <a:spcPts val="0"/>
              </a:spcAft>
              <a:tabLst>
                <a:tab pos="2700655" algn="l"/>
              </a:tabLst>
            </a:pPr>
            <a:r>
              <a:rPr lang="zh-CN" altLang="zh-CN" sz="2600" b="1" kern="100" dirty="0">
                <a:latin typeface="宋体"/>
                <a:ea typeface="方正细黑一简体"/>
                <a:cs typeface="Times New Roman"/>
              </a:rPr>
              <a:t>②胡某和陈某自签署离婚协议之时起，就解除了夫妻关系　③原告胡某也可以通过仲裁方式解决关于“抚养权”的纠纷　④应按照最有利于未成年子女的原则，尊重女儿的真实意愿</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．②④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5184576"/>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起</a:t>
            </a:r>
            <a:r>
              <a:rPr lang="zh-CN" altLang="zh-CN" sz="2600" b="1" kern="100" dirty="0">
                <a:latin typeface="宋体"/>
                <a:ea typeface="方正细黑一简体"/>
                <a:cs typeface="Times New Roman"/>
              </a:rPr>
              <a:t>诉是诉讼程序的第一步，胡某向人民法院起诉，开启了诉讼程序的第一步，①正确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离</a:t>
            </a:r>
            <a:r>
              <a:rPr lang="zh-CN" altLang="zh-CN" sz="2600" b="1" kern="100" dirty="0">
                <a:latin typeface="宋体"/>
                <a:ea typeface="方正细黑一简体"/>
                <a:cs typeface="Times New Roman"/>
              </a:rPr>
              <a:t>婚生效以人民法院判决生效时间或者是离婚证生效时间为准，②错误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婚</a:t>
            </a:r>
            <a:r>
              <a:rPr lang="zh-CN" altLang="zh-CN" sz="2600" b="1" kern="100" dirty="0">
                <a:latin typeface="宋体"/>
                <a:ea typeface="方正细黑一简体"/>
                <a:cs typeface="Times New Roman"/>
              </a:rPr>
              <a:t>姻、收养、监护、扶养、继承纠纷不能仲裁，③错误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本</a:t>
            </a:r>
            <a:r>
              <a:rPr lang="zh-CN" altLang="zh-CN" sz="2600" b="1" kern="100" dirty="0">
                <a:latin typeface="宋体"/>
                <a:ea typeface="方正细黑一简体"/>
                <a:cs typeface="Times New Roman"/>
              </a:rPr>
              <a:t>案依法应按照最有利于未成年子女的原则，尊重女儿的真实意愿，④正确。</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．罗某未经允许到王某的养殖场发饲料宣传单，期间被王某的藏獒咬伤，罗某要求王某赔偿入院治疗花费</a:t>
            </a:r>
            <a:r>
              <a:rPr lang="en-US" altLang="zh-CN" sz="2600" b="1" kern="100" dirty="0">
                <a:latin typeface="宋体"/>
                <a:ea typeface="方正细黑一简体"/>
                <a:cs typeface="Times New Roman"/>
              </a:rPr>
              <a:t>6 000</a:t>
            </a:r>
            <a:r>
              <a:rPr lang="zh-CN" altLang="zh-CN" sz="2600" b="1" kern="100" dirty="0">
                <a:latin typeface="宋体"/>
                <a:ea typeface="方正细黑一简体"/>
                <a:cs typeface="Times New Roman"/>
              </a:rPr>
              <a:t>元而产生纠纷，经过派出所调解无果，罗某将王某诉至人民法院。经承办法官调解，最终双方达成了一致意见并签订了调解协议。对此，下列说法正确的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625475" indent="0" algn="just">
              <a:lnSpc>
                <a:spcPct val="170000"/>
              </a:lnSpc>
              <a:spcAft>
                <a:spcPts val="0"/>
              </a:spcAft>
              <a:tabLst>
                <a:tab pos="2700655" algn="l"/>
              </a:tabLst>
            </a:pPr>
            <a:r>
              <a:rPr lang="zh-CN" altLang="zh-CN" sz="2600" b="1" kern="100" dirty="0">
                <a:latin typeface="宋体"/>
                <a:ea typeface="方正细黑一简体"/>
                <a:cs typeface="Times New Roman"/>
              </a:rPr>
              <a:t>①起诉应该向有管辖权的人民法院提出　②和解是解决民事纠纷的法定要求和程序　③王某应对其藏獒造成的他人损害承担侵权责任　</a:t>
            </a:r>
            <a:r>
              <a:rPr lang="en-US" altLang="zh-CN" sz="2600" b="1" kern="100" dirty="0" smtClean="0">
                <a:latin typeface="宋体"/>
                <a:ea typeface="方正细黑一简体"/>
                <a:cs typeface="Times New Roman"/>
              </a:rPr>
              <a:t> </a:t>
            </a:r>
            <a:r>
              <a:rPr lang="zh-CN" altLang="zh-CN" sz="2600" b="1" kern="100" dirty="0" smtClean="0">
                <a:latin typeface="宋体"/>
                <a:ea typeface="方正细黑一简体"/>
                <a:cs typeface="Times New Roman"/>
              </a:rPr>
              <a:t>④</a:t>
            </a:r>
            <a:r>
              <a:rPr lang="zh-CN" altLang="zh-CN" sz="2600" b="1" kern="100" dirty="0">
                <a:latin typeface="宋体"/>
                <a:ea typeface="方正细黑一简体"/>
                <a:cs typeface="Times New Roman"/>
              </a:rPr>
              <a:t>协议的达成发挥诉讼外调解的有效作用</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1003" y="1412777"/>
            <a:ext cx="10801200" cy="3960439"/>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藏</a:t>
            </a:r>
            <a:r>
              <a:rPr lang="zh-CN" altLang="zh-CN" sz="2600" b="1" kern="100" dirty="0">
                <a:latin typeface="宋体"/>
                <a:ea typeface="方正细黑一简体"/>
                <a:cs typeface="Times New Roman"/>
              </a:rPr>
              <a:t>獒伤人适用无过错侵权责任，动物饲养人应当承担侵权责任，罗某起诉应该向有管辖权的人民法院提出，①③正确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和</a:t>
            </a:r>
            <a:r>
              <a:rPr lang="zh-CN" altLang="zh-CN" sz="2600" b="1" kern="100" dirty="0">
                <a:latin typeface="宋体"/>
                <a:ea typeface="方正细黑一简体"/>
                <a:cs typeface="Times New Roman"/>
              </a:rPr>
              <a:t>解是当事人自行协商解决纠纷，不属于法律程序，②错误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人</a:t>
            </a:r>
            <a:r>
              <a:rPr lang="zh-CN" altLang="zh-CN" sz="2600" b="1" kern="100" dirty="0">
                <a:latin typeface="宋体"/>
                <a:ea typeface="方正细黑一简体"/>
                <a:cs typeface="Times New Roman"/>
              </a:rPr>
              <a:t>民法院主持进行的调解属于诉讼调解，④错误。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5184576"/>
          </a:xfrm>
        </p:spPr>
        <p:txBody>
          <a:bodyPr>
            <a:norm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．北京</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公司投资总监李某因泄露未公开信息行为并利用未公开信息交易股票，被北京证监局处以</a:t>
            </a:r>
            <a:r>
              <a:rPr lang="en-US" altLang="zh-CN" sz="2600" b="1" kern="100" dirty="0">
                <a:latin typeface="宋体"/>
                <a:ea typeface="方正细黑一简体"/>
                <a:cs typeface="Times New Roman"/>
              </a:rPr>
              <a:t>20</a:t>
            </a:r>
            <a:r>
              <a:rPr lang="zh-CN" altLang="zh-CN" sz="2600" b="1" kern="100" dirty="0">
                <a:latin typeface="宋体"/>
                <a:ea typeface="方正细黑一简体"/>
                <a:cs typeface="Times New Roman"/>
              </a:rPr>
              <a:t>万元罚款。李某不服，诉至人民法院，法院一审判决维持原有行政处罚。本案</a:t>
            </a:r>
            <a:r>
              <a:rPr lang="zh-CN" altLang="zh-CN" sz="2600" b="1" kern="100" dirty="0" smtClean="0">
                <a:latin typeface="宋体"/>
                <a:ea typeface="方正细黑一简体"/>
                <a:cs typeface="Times New Roman"/>
              </a:rPr>
              <a:t>中</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625475" indent="0" algn="just">
              <a:lnSpc>
                <a:spcPct val="170000"/>
              </a:lnSpc>
              <a:spcAft>
                <a:spcPts val="0"/>
              </a:spcAft>
              <a:tabLst>
                <a:tab pos="2700655" algn="l"/>
              </a:tabLst>
            </a:pPr>
            <a:r>
              <a:rPr lang="zh-CN" altLang="zh-CN" sz="2600" b="1" kern="100" dirty="0">
                <a:latin typeface="宋体"/>
                <a:ea typeface="方正细黑一简体"/>
                <a:cs typeface="Times New Roman"/>
              </a:rPr>
              <a:t>①北京证监局应当承担举证责任　②一审判决生效后，李某有权申请再审　③一审判决生效后，李某有权申请行政复议　④李某必须在一审判决后的</a:t>
            </a:r>
            <a:r>
              <a:rPr lang="en-US" altLang="zh-CN" sz="2600" b="1" kern="100" dirty="0">
                <a:latin typeface="宋体"/>
                <a:ea typeface="方正细黑一简体"/>
                <a:cs typeface="Times New Roman"/>
              </a:rPr>
              <a:t>10</a:t>
            </a:r>
            <a:r>
              <a:rPr lang="zh-CN" altLang="zh-CN" sz="2600" b="1" kern="100" dirty="0">
                <a:latin typeface="宋体"/>
                <a:ea typeface="方正细黑一简体"/>
                <a:cs typeface="Times New Roman"/>
              </a:rPr>
              <a:t>天内提起上诉</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．③④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．②④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A</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在</a:t>
            </a:r>
            <a:r>
              <a:rPr lang="zh-CN" altLang="zh-CN" sz="2600" b="1" kern="100" dirty="0">
                <a:latin typeface="宋体"/>
                <a:ea typeface="方正细黑一简体"/>
                <a:cs typeface="Times New Roman"/>
              </a:rPr>
              <a:t>行政诉讼中，作为被告的行政机关应当提供作出该行政行为的证据和所依据的规范性文件，①正确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我</a:t>
            </a:r>
            <a:r>
              <a:rPr lang="zh-CN" altLang="zh-CN" sz="2600" b="1" kern="100" dirty="0">
                <a:latin typeface="宋体"/>
                <a:ea typeface="方正细黑一简体"/>
                <a:cs typeface="Times New Roman"/>
              </a:rPr>
              <a:t>国诉讼实行两审终审制。当事人没有在一审判决后规定期限内提出上诉，一审判决生效以后，有权申请再审，②正确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一</a:t>
            </a:r>
            <a:r>
              <a:rPr lang="zh-CN" altLang="zh-CN" sz="2600" b="1" kern="100" dirty="0">
                <a:latin typeface="宋体"/>
                <a:ea typeface="方正细黑一简体"/>
                <a:cs typeface="Times New Roman"/>
              </a:rPr>
              <a:t>审判决生效后，李某不可再次申请行政复议，③错误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在</a:t>
            </a:r>
            <a:r>
              <a:rPr lang="zh-CN" altLang="zh-CN" sz="2600" b="1" kern="100" dirty="0">
                <a:latin typeface="宋体"/>
                <a:ea typeface="方正细黑一简体"/>
                <a:cs typeface="Times New Roman"/>
              </a:rPr>
              <a:t>民事诉讼和行政诉讼中，不服判决的上诉期限为</a:t>
            </a:r>
            <a:r>
              <a:rPr lang="en-US" altLang="zh-CN" sz="2600" b="1" kern="100" dirty="0">
                <a:latin typeface="宋体"/>
                <a:ea typeface="方正细黑一简体"/>
                <a:cs typeface="Times New Roman"/>
              </a:rPr>
              <a:t>15</a:t>
            </a:r>
            <a:r>
              <a:rPr lang="zh-CN" altLang="zh-CN" sz="2600" b="1" kern="100" dirty="0">
                <a:latin typeface="宋体"/>
                <a:ea typeface="方正细黑一简体"/>
                <a:cs typeface="Times New Roman"/>
              </a:rPr>
              <a:t>天，④错误。</a:t>
            </a:r>
            <a:endParaRPr lang="zh-CN" altLang="zh-CN" sz="1050" kern="100" dirty="0">
              <a:effectLst/>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048672"/>
          </a:xfrm>
        </p:spPr>
        <p:txBody>
          <a:bodyPr>
            <a:normAutofit lnSpcReduction="10000"/>
          </a:bodyPr>
          <a:lstStyle/>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．申诉、上诉和抗诉</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申诉：指当事人及其法定代理人对已经发生法律效力的判决、裁定、调解，认为确有错误，向原审人民法院或上级人民法院提出的重新处理案件的一种诉讼请求。申诉有两种用法：一是诉讼上的申诉，是指刑事、民事诉讼的当事人，对已经发生法律效力的判决或裁定认为有错误，依法向人民法院或人民检察院提出申诉，要求再审改判；二是非诉讼的申诉，是指公民对行政执法的执法不公或偏差不服，向有关部门申诉，不能将向领导机关的申诉称为上诉。</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484784"/>
            <a:ext cx="10801200" cy="3816424"/>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上诉：指当事人对人民法院所作的尚未发生法律效力的一审判决、裁定或评审决定，在法定期限内，依法声明不服，提请上一级人民法院重新审判的活动。</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抗诉：人民检察院对人民法院作出的判决、裁定，认为确有错误时，依法向人民法院提出重新审理要求的诉讼活动。</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9392"/>
            <a:ext cx="10801200" cy="792088"/>
          </a:xfrm>
        </p:spPr>
        <p:txBody>
          <a:bodyPr>
            <a:normAutofit/>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．一审、二审、再审、终审的区别</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815179188"/>
              </p:ext>
            </p:extLst>
          </p:nvPr>
        </p:nvGraphicFramePr>
        <p:xfrm>
          <a:off x="336947" y="548680"/>
          <a:ext cx="11593288" cy="6221324"/>
        </p:xfrm>
        <a:graphic>
          <a:graphicData uri="http://schemas.openxmlformats.org/drawingml/2006/table">
            <a:tbl>
              <a:tblPr/>
              <a:tblGrid>
                <a:gridCol w="648072"/>
                <a:gridCol w="10945216"/>
              </a:tblGrid>
              <a:tr h="2477075">
                <a:tc>
                  <a:txBody>
                    <a:bodyPr/>
                    <a:lstStyle/>
                    <a:p>
                      <a:pPr algn="ctr">
                        <a:lnSpc>
                          <a:spcPct val="170000"/>
                        </a:lnSpc>
                        <a:spcAft>
                          <a:spcPts val="0"/>
                        </a:spcAft>
                        <a:tabLst>
                          <a:tab pos="2700655" algn="l"/>
                        </a:tabLst>
                      </a:pPr>
                      <a:r>
                        <a:rPr lang="zh-CN" sz="2500" b="1" kern="100" dirty="0">
                          <a:effectLst/>
                          <a:latin typeface="宋体"/>
                          <a:ea typeface="方正细黑一简体"/>
                          <a:cs typeface="Times New Roman"/>
                        </a:rPr>
                        <a:t>一</a:t>
                      </a:r>
                      <a:endParaRPr lang="zh-CN" sz="2500" kern="100" dirty="0">
                        <a:effectLst/>
                        <a:latin typeface="宋体"/>
                        <a:cs typeface="Courier New"/>
                      </a:endParaRPr>
                    </a:p>
                    <a:p>
                      <a:pPr algn="ctr">
                        <a:lnSpc>
                          <a:spcPct val="170000"/>
                        </a:lnSpc>
                        <a:spcAft>
                          <a:spcPts val="0"/>
                        </a:spcAft>
                        <a:tabLst>
                          <a:tab pos="2700655" algn="l"/>
                        </a:tabLst>
                      </a:pPr>
                      <a:r>
                        <a:rPr lang="zh-CN" sz="2500" b="1" kern="100" dirty="0">
                          <a:effectLst/>
                          <a:latin typeface="宋体"/>
                          <a:ea typeface="方正细黑一简体"/>
                          <a:cs typeface="Times New Roman"/>
                        </a:rPr>
                        <a:t>审</a:t>
                      </a:r>
                      <a:endParaRPr lang="zh-CN" sz="25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法院对案件的最初一级审判。在我国，普通的第一审案件由基层人民法院管辖，但是性质较严重、问题较复杂、影响较广的第一审案件，按其不同程度，分别由中级人民法院、高级人民法院、最高人民法院管辖。最高人民法院的一审就是终审</a:t>
                      </a:r>
                      <a:endParaRPr lang="zh-CN" sz="25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8538">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二</a:t>
                      </a:r>
                      <a:endParaRPr lang="zh-CN" sz="2500" kern="100">
                        <a:effectLst/>
                        <a:latin typeface="宋体"/>
                        <a:cs typeface="Courier New"/>
                      </a:endParaRPr>
                    </a:p>
                    <a:p>
                      <a:pPr algn="ctr">
                        <a:lnSpc>
                          <a:spcPct val="170000"/>
                        </a:lnSpc>
                        <a:spcAft>
                          <a:spcPts val="0"/>
                        </a:spcAft>
                        <a:tabLst>
                          <a:tab pos="2700655" algn="l"/>
                        </a:tabLst>
                      </a:pPr>
                      <a:r>
                        <a:rPr lang="zh-CN" sz="2500" b="1" kern="100">
                          <a:effectLst/>
                          <a:latin typeface="宋体"/>
                          <a:ea typeface="方正细黑一简体"/>
                          <a:cs typeface="Times New Roman"/>
                        </a:rPr>
                        <a:t>审</a:t>
                      </a:r>
                      <a:endParaRPr lang="zh-CN" sz="25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上级法院按上诉程序对下级法院的一审案件所作的审理。我国实行两审终审制，二审就是终审</a:t>
                      </a:r>
                      <a:endParaRPr lang="zh-CN" sz="25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8538">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再</a:t>
                      </a:r>
                      <a:endParaRPr lang="zh-CN" sz="2500" kern="100">
                        <a:effectLst/>
                        <a:latin typeface="宋体"/>
                        <a:cs typeface="Courier New"/>
                      </a:endParaRPr>
                    </a:p>
                    <a:p>
                      <a:pPr algn="ctr">
                        <a:lnSpc>
                          <a:spcPct val="170000"/>
                        </a:lnSpc>
                        <a:spcAft>
                          <a:spcPts val="0"/>
                        </a:spcAft>
                        <a:tabLst>
                          <a:tab pos="2700655" algn="l"/>
                        </a:tabLst>
                      </a:pPr>
                      <a:r>
                        <a:rPr lang="zh-CN" sz="2500" b="1" kern="100">
                          <a:effectLst/>
                          <a:latin typeface="宋体"/>
                          <a:ea typeface="方正细黑一简体"/>
                          <a:cs typeface="Times New Roman"/>
                        </a:rPr>
                        <a:t>审</a:t>
                      </a:r>
                      <a:endParaRPr lang="zh-CN" sz="25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再审是为纠正已经发生法律效力的错误判决、裁定，依照审判监督程序，对已发生效力案件重新进行的审理</a:t>
                      </a:r>
                      <a:endParaRPr lang="zh-CN" sz="25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8538">
                <a:tc>
                  <a:txBody>
                    <a:bodyPr/>
                    <a:lstStyle/>
                    <a:p>
                      <a:pPr algn="ctr">
                        <a:lnSpc>
                          <a:spcPct val="170000"/>
                        </a:lnSpc>
                        <a:spcAft>
                          <a:spcPts val="0"/>
                        </a:spcAft>
                        <a:tabLst>
                          <a:tab pos="2700655" algn="l"/>
                        </a:tabLst>
                      </a:pPr>
                      <a:r>
                        <a:rPr lang="zh-CN" sz="2500" b="1" kern="100" dirty="0">
                          <a:effectLst/>
                          <a:latin typeface="宋体"/>
                          <a:ea typeface="方正细黑一简体"/>
                          <a:cs typeface="Times New Roman"/>
                        </a:rPr>
                        <a:t>终</a:t>
                      </a:r>
                      <a:endParaRPr lang="zh-CN" sz="2500" kern="100" dirty="0">
                        <a:effectLst/>
                        <a:latin typeface="宋体"/>
                        <a:cs typeface="Courier New"/>
                      </a:endParaRPr>
                    </a:p>
                    <a:p>
                      <a:pPr algn="ctr">
                        <a:lnSpc>
                          <a:spcPct val="170000"/>
                        </a:lnSpc>
                        <a:spcAft>
                          <a:spcPts val="0"/>
                        </a:spcAft>
                        <a:tabLst>
                          <a:tab pos="2700655" algn="l"/>
                        </a:tabLst>
                      </a:pPr>
                      <a:r>
                        <a:rPr lang="zh-CN" sz="2500" b="1" kern="100" dirty="0">
                          <a:effectLst/>
                          <a:latin typeface="宋体"/>
                          <a:ea typeface="方正细黑一简体"/>
                          <a:cs typeface="Times New Roman"/>
                        </a:rPr>
                        <a:t>审</a:t>
                      </a:r>
                      <a:endParaRPr lang="zh-CN" sz="25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法院对案件的最后一级审判。我国实行两审终审制，中级人民法院、高级人民法院和最高人民法院的第二审就是终审。最高人民法院的第一审也是终审</a:t>
                      </a:r>
                      <a:endParaRPr lang="zh-CN" sz="25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0860"/>
            <a:ext cx="10801200" cy="6568499"/>
          </a:xfrm>
        </p:spPr>
        <p:txBody>
          <a:bodyPr>
            <a:noAutofit/>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三</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依法收集运用证据</a:t>
            </a:r>
            <a:endParaRPr lang="zh-CN" altLang="zh-CN" sz="2600" kern="100" dirty="0">
              <a:solidFill>
                <a:srgbClr val="7030A0"/>
              </a:solidFill>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 </a:t>
            </a:r>
            <a:r>
              <a:rPr lang="zh-CN" altLang="zh-CN" sz="2600" b="1" kern="100" dirty="0">
                <a:latin typeface="宋体"/>
                <a:ea typeface="方正细黑一简体"/>
                <a:cs typeface="Times New Roman"/>
              </a:rPr>
              <a:t>　　　　　　　　　　</a:t>
            </a:r>
            <a:r>
              <a:rPr lang="en-US" altLang="zh-CN" sz="2600" b="1" kern="100" dirty="0" smtClean="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2600" kern="100" dirty="0">
              <a:solidFill>
                <a:srgbClr val="00B05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处处留心皆证据</a:t>
            </a:r>
            <a:endParaRPr lang="zh-CN" altLang="zh-CN" sz="260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．证据的含义</a:t>
            </a:r>
            <a:endParaRPr lang="zh-CN" altLang="zh-CN" sz="260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证据，就是证明的根据。诉讼证据是诉讼过程中用来证</a:t>
            </a:r>
            <a:r>
              <a:rPr lang="zh-CN" altLang="zh-CN" sz="2600" b="1" kern="100" dirty="0" smtClean="0">
                <a:latin typeface="宋体"/>
                <a:ea typeface="方正细黑一简体"/>
                <a:cs typeface="Times New Roman"/>
              </a:rPr>
              <a:t>明</a:t>
            </a:r>
            <a:r>
              <a:rPr lang="en-US" altLang="zh-CN" sz="2600" b="1" kern="100" dirty="0" smtClean="0">
                <a:latin typeface="宋体"/>
                <a:ea typeface="方正细黑一简体"/>
                <a:cs typeface="Times New Roman"/>
              </a:rPr>
              <a:t>__________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根据。</a:t>
            </a:r>
            <a:endParaRPr lang="zh-CN" altLang="zh-CN" sz="260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．证据的作用</a:t>
            </a:r>
            <a:endParaRPr lang="zh-CN" altLang="zh-CN" sz="260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打官司就是打证据。现实生活中，很多人在打官司时遇到过“有理说不清”的烦恼，其根源就在于手中没有过硬</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______</a:t>
            </a:r>
            <a:r>
              <a:rPr lang="zh-CN" altLang="zh-CN" sz="2600" b="1" kern="100" dirty="0" smtClean="0">
                <a:latin typeface="宋体"/>
                <a:ea typeface="方正细黑一简体"/>
                <a:cs typeface="Times New Roman"/>
              </a:rPr>
              <a:t>。</a:t>
            </a:r>
            <a:endParaRPr lang="zh-CN" altLang="zh-CN" sz="2600" kern="100" dirty="0">
              <a:latin typeface="宋体"/>
              <a:cs typeface="Courier New"/>
            </a:endParaRPr>
          </a:p>
          <a:p>
            <a:pPr>
              <a:tabLst>
                <a:tab pos="809625" algn="l"/>
              </a:tabLst>
            </a:pPr>
            <a:endParaRPr lang="zh-CN" altLang="en-US" sz="2600" dirty="0"/>
          </a:p>
        </p:txBody>
      </p:sp>
      <p:sp>
        <p:nvSpPr>
          <p:cNvPr id="4" name="矩形 3"/>
          <p:cNvSpPr/>
          <p:nvPr/>
        </p:nvSpPr>
        <p:spPr>
          <a:xfrm>
            <a:off x="9481963" y="3252198"/>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案件事实</a:t>
            </a:r>
            <a:endParaRPr lang="zh-CN" altLang="en-US" dirty="0"/>
          </a:p>
        </p:txBody>
      </p:sp>
      <p:sp>
        <p:nvSpPr>
          <p:cNvPr id="6" name="矩形 5"/>
          <p:cNvSpPr/>
          <p:nvPr/>
        </p:nvSpPr>
        <p:spPr>
          <a:xfrm>
            <a:off x="7465739" y="6104909"/>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证据</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628800"/>
            <a:ext cx="10801200" cy="403244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如果当事人对案件事实发生争议，诉</a:t>
            </a:r>
            <a:r>
              <a:rPr lang="zh-CN" altLang="zh-CN" sz="2600" b="1" kern="100" dirty="0" smtClean="0">
                <a:latin typeface="宋体"/>
                <a:ea typeface="方正细黑一简体"/>
                <a:cs typeface="Times New Roman"/>
              </a:rPr>
              <a:t>讼</a:t>
            </a:r>
            <a:r>
              <a:rPr lang="en-US" altLang="zh-CN" sz="2600" b="1" kern="100" dirty="0" smtClean="0">
                <a:latin typeface="宋体"/>
                <a:ea typeface="方正细黑一简体"/>
                <a:cs typeface="Times New Roman"/>
              </a:rPr>
              <a:t>______</a:t>
            </a:r>
            <a:r>
              <a:rPr lang="zh-CN" altLang="zh-CN" sz="2600" b="1" kern="100" dirty="0" smtClean="0">
                <a:latin typeface="宋体"/>
                <a:ea typeface="方正细黑一简体"/>
                <a:cs typeface="Times New Roman"/>
              </a:rPr>
              <a:t>就</a:t>
            </a:r>
            <a:r>
              <a:rPr lang="zh-CN" altLang="zh-CN" sz="2600" b="1" kern="100" dirty="0">
                <a:latin typeface="宋体"/>
                <a:ea typeface="方正细黑一简体"/>
                <a:cs typeface="Times New Roman"/>
              </a:rPr>
              <a:t>变得至关重要。</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证据是打官司决胜负的关键砝码。对司法机关而言，证据是查明案件真实情况的重要手段，是作出正确裁判的依据。在民事诉讼和行政诉讼中，证据是当事人主张自己权利的重要工具。在刑事诉讼中，证据既是揭露犯罪的有力武器，也是保障无辜者不受错误追诉的盾牌。</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6889675" y="1772816"/>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证据</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836712"/>
            <a:ext cx="10801200" cy="5400600"/>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民事诉讼证据的种类</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民事诉讼法规定的证据有当事人的陈述</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物证、视听资料</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证人证言</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勘验笔录。</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．收集证据</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收集与保存证据非常重要。做事要留痕，讲的就是要留证据。</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在日常生活中，如果缺</a:t>
            </a:r>
            <a:r>
              <a:rPr lang="zh-CN" altLang="zh-CN" sz="2600" b="1" kern="100" dirty="0" smtClean="0">
                <a:latin typeface="宋体"/>
                <a:ea typeface="方正细黑一简体"/>
                <a:cs typeface="Times New Roman"/>
              </a:rPr>
              <a:t>乏</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不注意收集和保存证据，一旦发生纠纷，难免处于不利地位。</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7105699" y="1784429"/>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书证</a:t>
            </a:r>
            <a:endParaRPr lang="zh-CN" altLang="en-US" dirty="0"/>
          </a:p>
        </p:txBody>
      </p:sp>
      <p:sp>
        <p:nvSpPr>
          <p:cNvPr id="6" name="矩形 5"/>
          <p:cNvSpPr/>
          <p:nvPr/>
        </p:nvSpPr>
        <p:spPr>
          <a:xfrm>
            <a:off x="768995" y="2420888"/>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电子数据</a:t>
            </a:r>
            <a:endParaRPr lang="zh-CN" altLang="en-US" dirty="0"/>
          </a:p>
        </p:txBody>
      </p:sp>
      <p:sp>
        <p:nvSpPr>
          <p:cNvPr id="8" name="矩形 7"/>
          <p:cNvSpPr/>
          <p:nvPr/>
        </p:nvSpPr>
        <p:spPr>
          <a:xfrm>
            <a:off x="4081363" y="2420887"/>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鉴定意见</a:t>
            </a:r>
            <a:endParaRPr lang="zh-CN" altLang="en-US" dirty="0"/>
          </a:p>
        </p:txBody>
      </p:sp>
      <p:sp>
        <p:nvSpPr>
          <p:cNvPr id="10" name="矩形 9"/>
          <p:cNvSpPr/>
          <p:nvPr/>
        </p:nvSpPr>
        <p:spPr>
          <a:xfrm>
            <a:off x="4873451" y="4664749"/>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证据意识</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963" y="1268760"/>
            <a:ext cx="11305256" cy="4608512"/>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诉讼中遇到过“有理说不清”的烦恼，其根源就在于不懂法律</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诉讼中遇到过“有理说不清”的烦恼，其根源就在于手中没有过硬的证据，而非不懂法律。</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证据就是证明的根据，它是诉讼过程中用来证明清白的根据</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证据就是证明的根据，它是诉讼过程中用来证明案件事实的根据。</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王五向赵六借款</a:t>
            </a:r>
            <a:r>
              <a:rPr lang="en-US" altLang="zh-CN" sz="2600" b="1" kern="100" dirty="0">
                <a:latin typeface="宋体"/>
                <a:ea typeface="方正细黑一简体"/>
                <a:cs typeface="Times New Roman"/>
              </a:rPr>
              <a:t>1</a:t>
            </a:r>
            <a:r>
              <a:rPr lang="zh-CN" altLang="zh-CN" sz="2600" b="1" kern="100" dirty="0">
                <a:latin typeface="宋体"/>
                <a:ea typeface="方正细黑一简体"/>
                <a:cs typeface="Times New Roman"/>
              </a:rPr>
              <a:t>万元，并写下借条，赵六把借条弄丢了。如果他们的纠纷闹到人民法院，人民法院应当依据王五确实向赵六借钱的事实进行审理</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以事实为根据，以法律为准绳，这是任何诉讼都必须遵循的基本原则。王五向赵六借款是生活事实，但赵六把借条弄丢了，如果王五否认借钱，借钱的生活事实就不能转化为诉讼审理所依据的法律事实。</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王五向赵六借款</a:t>
            </a:r>
            <a:r>
              <a:rPr lang="en-US" altLang="zh-CN" sz="2600" b="1" kern="100" dirty="0">
                <a:latin typeface="宋体"/>
                <a:ea typeface="方正细黑一简体"/>
                <a:cs typeface="Times New Roman"/>
              </a:rPr>
              <a:t>1</a:t>
            </a:r>
            <a:r>
              <a:rPr lang="zh-CN" altLang="zh-CN" sz="2600" b="1" kern="100" dirty="0">
                <a:latin typeface="宋体"/>
                <a:ea typeface="方正细黑一简体"/>
                <a:cs typeface="Times New Roman"/>
              </a:rPr>
              <a:t>万元，并写下借条，这里的借条属于书证</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2376264"/>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主张权利靠举证</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．民事诉讼举证责任分配制度</a:t>
            </a:r>
            <a:endParaRPr lang="zh-CN" altLang="zh-CN" sz="1050" kern="100" dirty="0">
              <a:latin typeface="宋体"/>
              <a:cs typeface="Courier New"/>
            </a:endParaRPr>
          </a:p>
          <a:p>
            <a:r>
              <a:rPr lang="en-US" altLang="zh-CN" sz="2600" b="1" kern="100" dirty="0">
                <a:latin typeface="方正细黑一简体"/>
                <a:cs typeface="Times New Roman"/>
              </a:rPr>
              <a:t>(1)</a:t>
            </a:r>
            <a:r>
              <a:rPr lang="zh-CN" altLang="zh-CN" sz="2600" b="1" kern="100" dirty="0">
                <a:ea typeface="方正细黑一简体"/>
                <a:cs typeface="Times New Roman"/>
              </a:rPr>
              <a:t>“谁主张，谁举证”原则</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558231949"/>
              </p:ext>
            </p:extLst>
          </p:nvPr>
        </p:nvGraphicFramePr>
        <p:xfrm>
          <a:off x="1633091" y="3068960"/>
          <a:ext cx="9289032" cy="2020824"/>
        </p:xfrm>
        <a:graphic>
          <a:graphicData uri="http://schemas.openxmlformats.org/drawingml/2006/table">
            <a:tbl>
              <a:tblPr/>
              <a:tblGrid>
                <a:gridCol w="1368152"/>
                <a:gridCol w="7920880"/>
              </a:tblGrid>
              <a:tr h="0">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要求</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法律规定当事人</a:t>
                      </a:r>
                      <a:r>
                        <a:rPr lang="zh-CN" sz="2600" b="1" kern="100" dirty="0" smtClean="0">
                          <a:effectLst/>
                          <a:latin typeface="宋体"/>
                          <a:ea typeface="方正细黑一简体"/>
                          <a:cs typeface="Times New Roman"/>
                        </a:rPr>
                        <a:t>对</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提</a:t>
                      </a:r>
                      <a:r>
                        <a:rPr lang="zh-CN" sz="2600" b="1" kern="100" dirty="0">
                          <a:effectLst/>
                          <a:latin typeface="宋体"/>
                          <a:ea typeface="方正细黑一简体"/>
                          <a:cs typeface="Times New Roman"/>
                        </a:rPr>
                        <a:t>出的主张有责任提供证据</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zh-CN" altLang="en-US"/>
                    </a:p>
                  </a:txBody>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没有证据或者证据不足的，由负</a:t>
                      </a:r>
                      <a:r>
                        <a:rPr lang="zh-CN" sz="2600" b="1" kern="100" dirty="0" smtClean="0">
                          <a:effectLst/>
                          <a:latin typeface="宋体"/>
                          <a:ea typeface="方正细黑一简体"/>
                          <a:cs typeface="Times New Roman"/>
                        </a:rPr>
                        <a:t>有</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当事人承担不利后果</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890938" y="3182779"/>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自己</a:t>
            </a:r>
            <a:endParaRPr lang="zh-CN" altLang="en-US" dirty="0"/>
          </a:p>
        </p:txBody>
      </p:sp>
      <p:sp>
        <p:nvSpPr>
          <p:cNvPr id="8" name="矩形 7"/>
          <p:cNvSpPr/>
          <p:nvPr/>
        </p:nvSpPr>
        <p:spPr>
          <a:xfrm>
            <a:off x="7969795" y="3789040"/>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举证责任</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556792"/>
            <a:ext cx="10801200" cy="936104"/>
          </a:xfrm>
        </p:spPr>
        <p:txBody>
          <a:bodyPr>
            <a:normAutofit/>
          </a:bodyPr>
          <a:lstStyle/>
          <a:p>
            <a:pPr>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举证责任倒置原则</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888969921"/>
              </p:ext>
            </p:extLst>
          </p:nvPr>
        </p:nvGraphicFramePr>
        <p:xfrm>
          <a:off x="1129035" y="2420888"/>
          <a:ext cx="9721080" cy="2694432"/>
        </p:xfrm>
        <a:graphic>
          <a:graphicData uri="http://schemas.openxmlformats.org/drawingml/2006/table">
            <a:tbl>
              <a:tblPr/>
              <a:tblGrid>
                <a:gridCol w="1361533"/>
                <a:gridCol w="8359547"/>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适用</a:t>
                      </a:r>
                      <a:endParaRPr lang="zh-CN" sz="105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情形</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在有些情况下，当案</a:t>
                      </a:r>
                      <a:r>
                        <a:rPr lang="zh-CN" sz="2600" b="1" kern="100" dirty="0" smtClean="0">
                          <a:effectLst/>
                          <a:latin typeface="宋体"/>
                          <a:ea typeface="方正细黑一简体"/>
                          <a:cs typeface="Times New Roman"/>
                        </a:rPr>
                        <a:t>件</a:t>
                      </a:r>
                      <a:r>
                        <a:rPr lang="en-US" altLang="zh-CN" sz="2600" b="1" kern="100" dirty="0" smtClean="0">
                          <a:effectLst/>
                          <a:latin typeface="宋体"/>
                          <a:ea typeface="方正细黑一简体"/>
                          <a:cs typeface="Times New Roman"/>
                        </a:rPr>
                        <a:t>_______</a:t>
                      </a:r>
                      <a:r>
                        <a:rPr lang="zh-CN" sz="2600" b="1" kern="100" dirty="0" smtClean="0">
                          <a:effectLst/>
                          <a:latin typeface="宋体"/>
                          <a:ea typeface="方正细黑一简体"/>
                          <a:cs typeface="Times New Roman"/>
                        </a:rPr>
                        <a:t>因</a:t>
                      </a:r>
                      <a:r>
                        <a:rPr lang="zh-CN" sz="2600" b="1" kern="100" dirty="0">
                          <a:effectLst/>
                          <a:latin typeface="宋体"/>
                          <a:ea typeface="方正细黑一简体"/>
                          <a:cs typeface="Times New Roman"/>
                        </a:rPr>
                        <a:t>欠缺专业知识或者远离证据而难以举证时，法律出</a:t>
                      </a:r>
                      <a:r>
                        <a:rPr lang="zh-CN" sz="2600" b="1" kern="100" dirty="0" smtClean="0">
                          <a:effectLst/>
                          <a:latin typeface="宋体"/>
                          <a:ea typeface="方正细黑一简体"/>
                          <a:cs typeface="Times New Roman"/>
                        </a:rPr>
                        <a:t>于</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合</a:t>
                      </a:r>
                      <a:r>
                        <a:rPr lang="zh-CN" sz="2600" b="1" kern="100" dirty="0">
                          <a:effectLst/>
                          <a:latin typeface="宋体"/>
                          <a:ea typeface="方正细黑一简体"/>
                          <a:cs typeface="Times New Roman"/>
                        </a:rPr>
                        <a:t>理的考虑，实行举证责任倒置原则</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要求</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当事人提出诉讼主张时，</a:t>
                      </a:r>
                      <a:r>
                        <a:rPr lang="zh-CN" sz="2600" b="1" kern="100" dirty="0" smtClean="0">
                          <a:effectLst/>
                          <a:latin typeface="宋体"/>
                          <a:ea typeface="方正细黑一简体"/>
                          <a:cs typeface="Times New Roman"/>
                        </a:rPr>
                        <a:t>由</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负</a:t>
                      </a:r>
                      <a:r>
                        <a:rPr lang="zh-CN" sz="2600" b="1" kern="100" dirty="0">
                          <a:effectLst/>
                          <a:latin typeface="宋体"/>
                          <a:ea typeface="方正细黑一简体"/>
                          <a:cs typeface="Times New Roman"/>
                        </a:rPr>
                        <a:t>责举证</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881563" y="2553291"/>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当事人</a:t>
            </a:r>
            <a:endParaRPr lang="zh-CN" altLang="en-US" dirty="0"/>
          </a:p>
        </p:txBody>
      </p:sp>
      <p:sp>
        <p:nvSpPr>
          <p:cNvPr id="8" name="矩形 7"/>
          <p:cNvSpPr/>
          <p:nvPr/>
        </p:nvSpPr>
        <p:spPr>
          <a:xfrm>
            <a:off x="6889675" y="3224589"/>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公平</a:t>
            </a:r>
            <a:endParaRPr lang="zh-CN" altLang="en-US" dirty="0"/>
          </a:p>
        </p:txBody>
      </p:sp>
      <p:sp>
        <p:nvSpPr>
          <p:cNvPr id="10" name="矩形 9"/>
          <p:cNvSpPr/>
          <p:nvPr/>
        </p:nvSpPr>
        <p:spPr>
          <a:xfrm>
            <a:off x="6539010" y="450912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对方</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124744"/>
            <a:ext cx="10801200" cy="792088"/>
          </a:xfrm>
        </p:spPr>
        <p:txBody>
          <a:bodyPr>
            <a:normAutofit/>
          </a:bodyPr>
          <a:lstStyle/>
          <a:p>
            <a:pPr>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．行政诉讼举证责任分配制度</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732877771"/>
              </p:ext>
            </p:extLst>
          </p:nvPr>
        </p:nvGraphicFramePr>
        <p:xfrm>
          <a:off x="1345059" y="2204864"/>
          <a:ext cx="8916605" cy="3368040"/>
        </p:xfrm>
        <a:graphic>
          <a:graphicData uri="http://schemas.openxmlformats.org/drawingml/2006/table">
            <a:tbl>
              <a:tblPr/>
              <a:tblGrid>
                <a:gridCol w="769894"/>
                <a:gridCol w="8146711"/>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要</a:t>
                      </a:r>
                      <a:endParaRPr lang="zh-CN" sz="105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求</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在行政诉讼中，作为被告</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应</a:t>
                      </a:r>
                      <a:r>
                        <a:rPr lang="zh-CN" sz="2600" b="1" kern="100" dirty="0">
                          <a:effectLst/>
                          <a:latin typeface="宋体"/>
                          <a:ea typeface="方正细黑一简体"/>
                          <a:cs typeface="Times New Roman"/>
                        </a:rPr>
                        <a:t>当提供作出该行政行为的证据和所依据的规范性文件</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原</a:t>
                      </a:r>
                      <a:endParaRPr lang="zh-CN" sz="105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因</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行政诉讼的核心问题是行政机关</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是</a:t>
                      </a:r>
                      <a:r>
                        <a:rPr lang="zh-CN" sz="2600" b="1" kern="100" dirty="0">
                          <a:effectLst/>
                          <a:latin typeface="宋体"/>
                          <a:ea typeface="方正细黑一简体"/>
                          <a:cs typeface="Times New Roman"/>
                        </a:rPr>
                        <a:t>否合法，而行政相对人在举证能力上无法与行政机关抗衡。因此，法律以这样的举证责任分配方式来体现公正</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301003" y="2276872"/>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行政机关</a:t>
            </a:r>
            <a:endParaRPr lang="zh-CN" altLang="en-US" dirty="0"/>
          </a:p>
        </p:txBody>
      </p:sp>
      <p:sp>
        <p:nvSpPr>
          <p:cNvPr id="8" name="矩形 7"/>
          <p:cNvSpPr/>
          <p:nvPr/>
        </p:nvSpPr>
        <p:spPr>
          <a:xfrm>
            <a:off x="7105699" y="3573016"/>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行政行为</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720080"/>
          </a:xfrm>
        </p:spPr>
        <p:txBody>
          <a:bodyPr>
            <a:normAutofit/>
          </a:bodyPr>
          <a:lstStyle/>
          <a:p>
            <a:pPr>
              <a:tabLst>
                <a:tab pos="809625" algn="l"/>
              </a:tabLst>
            </a:pPr>
            <a:r>
              <a:rPr lang="en-US" altLang="zh-CN" sz="2600" b="1" kern="100" dirty="0">
                <a:latin typeface="方正细黑一简体"/>
                <a:cs typeface="Times New Roman"/>
              </a:rPr>
              <a:t>3.</a:t>
            </a:r>
            <a:r>
              <a:rPr lang="zh-CN" altLang="zh-CN" sz="2600" b="1" kern="100" dirty="0">
                <a:ea typeface="方正细黑一简体"/>
                <a:cs typeface="Times New Roman"/>
              </a:rPr>
              <a:t>诉讼的基本原则</a:t>
            </a:r>
            <a:endParaRPr lang="zh-CN" altLang="en-US" sz="2600" dirty="0"/>
          </a:p>
        </p:txBody>
      </p:sp>
      <p:graphicFrame>
        <p:nvGraphicFramePr>
          <p:cNvPr id="5" name="表格 4"/>
          <p:cNvGraphicFramePr>
            <a:graphicFrameLocks noGrp="1"/>
          </p:cNvGraphicFramePr>
          <p:nvPr>
            <p:extLst>
              <p:ext uri="{D42A27DB-BD31-4B8C-83A1-F6EECF244321}">
                <p14:modId xmlns:p14="http://schemas.microsoft.com/office/powerpoint/2010/main" val="1959415702"/>
              </p:ext>
            </p:extLst>
          </p:nvPr>
        </p:nvGraphicFramePr>
        <p:xfrm>
          <a:off x="985019" y="1916832"/>
          <a:ext cx="9937104" cy="3368040"/>
        </p:xfrm>
        <a:graphic>
          <a:graphicData uri="http://schemas.openxmlformats.org/drawingml/2006/table">
            <a:tbl>
              <a:tblPr/>
              <a:tblGrid>
                <a:gridCol w="992576"/>
                <a:gridCol w="8944528"/>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原</a:t>
                      </a:r>
                      <a:endParaRPr lang="zh-CN" sz="105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则</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以事实为根据，</a:t>
                      </a:r>
                      <a:r>
                        <a:rPr lang="zh-CN" sz="2600" b="1" kern="100" dirty="0" smtClean="0">
                          <a:effectLst/>
                          <a:latin typeface="宋体"/>
                          <a:ea typeface="方正细黑一简体"/>
                          <a:cs typeface="Times New Roman"/>
                        </a:rPr>
                        <a:t>以</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为</a:t>
                      </a:r>
                      <a:r>
                        <a:rPr lang="zh-CN" sz="2600" b="1" kern="100" dirty="0">
                          <a:effectLst/>
                          <a:latin typeface="宋体"/>
                          <a:ea typeface="方正细黑一简体"/>
                          <a:cs typeface="Times New Roman"/>
                        </a:rPr>
                        <a:t>准绳，这是任何诉讼都必须遵循的基本原则</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意</a:t>
                      </a:r>
                      <a:endParaRPr lang="zh-CN" sz="105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义</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证据作为认定案件事实的依据，是诉讼</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在诉讼中全面贯</a:t>
                      </a:r>
                      <a:r>
                        <a:rPr lang="zh-CN" sz="2600" b="1" kern="100" dirty="0" smtClean="0">
                          <a:effectLst/>
                          <a:latin typeface="宋体"/>
                          <a:ea typeface="方正细黑一简体"/>
                          <a:cs typeface="Times New Roman"/>
                        </a:rPr>
                        <a:t>彻</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规</a:t>
                      </a:r>
                      <a:r>
                        <a:rPr lang="zh-CN" sz="2600" b="1" kern="100" dirty="0">
                          <a:effectLst/>
                          <a:latin typeface="宋体"/>
                          <a:ea typeface="方正细黑一简体"/>
                          <a:cs typeface="Times New Roman"/>
                        </a:rPr>
                        <a:t>则，有利于正确解决纠纷，在每一个司法案件中实</a:t>
                      </a:r>
                      <a:r>
                        <a:rPr lang="zh-CN" sz="2600" b="1" kern="100" dirty="0" smtClean="0">
                          <a:effectLst/>
                          <a:latin typeface="宋体"/>
                          <a:ea typeface="方正细黑一简体"/>
                          <a:cs typeface="Times New Roman"/>
                        </a:rPr>
                        <a:t>现</a:t>
                      </a:r>
                      <a:r>
                        <a:rPr lang="en-US" altLang="zh-CN" sz="2600" b="1" kern="100" dirty="0" smtClean="0">
                          <a:effectLst/>
                          <a:latin typeface="宋体"/>
                          <a:ea typeface="方正细黑一简体"/>
                          <a:cs typeface="Times New Roman"/>
                        </a:rPr>
                        <a:t>________</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4729435" y="2000453"/>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法律</a:t>
            </a:r>
            <a:endParaRPr lang="zh-CN" altLang="en-US" dirty="0"/>
          </a:p>
        </p:txBody>
      </p:sp>
      <p:sp>
        <p:nvSpPr>
          <p:cNvPr id="9" name="矩形 8"/>
          <p:cNvSpPr/>
          <p:nvPr/>
        </p:nvSpPr>
        <p:spPr>
          <a:xfrm>
            <a:off x="7969795" y="328498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灵魂</a:t>
            </a:r>
            <a:endParaRPr lang="zh-CN" altLang="en-US" dirty="0"/>
          </a:p>
        </p:txBody>
      </p:sp>
      <p:sp>
        <p:nvSpPr>
          <p:cNvPr id="11" name="矩形 10"/>
          <p:cNvSpPr/>
          <p:nvPr/>
        </p:nvSpPr>
        <p:spPr>
          <a:xfrm>
            <a:off x="2988635" y="3944669"/>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证据裁判</a:t>
            </a:r>
            <a:endParaRPr lang="zh-CN" altLang="en-US" dirty="0"/>
          </a:p>
        </p:txBody>
      </p:sp>
      <p:sp>
        <p:nvSpPr>
          <p:cNvPr id="13" name="矩形 12"/>
          <p:cNvSpPr/>
          <p:nvPr/>
        </p:nvSpPr>
        <p:spPr>
          <a:xfrm>
            <a:off x="3649315" y="4437112"/>
            <a:ext cx="1524776" cy="772519"/>
          </a:xfrm>
          <a:prstGeom prst="rect">
            <a:avLst/>
          </a:prstGeom>
        </p:spPr>
        <p:txBody>
          <a:bodyPr wrap="none">
            <a:spAutoFit/>
          </a:bodyPr>
          <a:lstStyle/>
          <a:p>
            <a:pPr lvl="0">
              <a:lnSpc>
                <a:spcPct val="170000"/>
              </a:lnSpc>
              <a:tabLst>
                <a:tab pos="2700655" algn="l"/>
              </a:tabLst>
            </a:pPr>
            <a:r>
              <a:rPr lang="zh-CN" altLang="en-US" sz="2600" b="1" kern="100" dirty="0">
                <a:solidFill>
                  <a:srgbClr val="FF0000"/>
                </a:solidFill>
                <a:latin typeface="宋体"/>
                <a:ea typeface="方正细黑一简体"/>
                <a:cs typeface="Times New Roman"/>
              </a:rPr>
              <a:t>公平正义</a:t>
            </a:r>
            <a:endParaRPr lang="zh-CN" altLang="en-US" sz="1050" kern="100" dirty="0">
              <a:solidFill>
                <a:prstClr val="black"/>
              </a:solidFill>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5400600"/>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在民事诉讼中“谁主张，谁举证”是指原告负有举证责任</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法律规定当事人对自己提出的主张有责任提供证据。没有证据或者证据不足的，由负有举证责任的当事人承担不利后果。</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甲因被乙打伤而向人民法院提起诉讼，乙应承担举证责任</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民事诉讼实行“谁主张，谁举证”的举证原则，法律规定当事人对自己提出的主张有责任提供证据，因此，甲应承担举证责任。</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4939" y="332656"/>
            <a:ext cx="11665296" cy="6336704"/>
          </a:xfrm>
        </p:spPr>
        <p:txBody>
          <a:bodyPr>
            <a:no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甲要求乙把去年借的钱还给他，乙说已经还了，两人相持不下。如果闹上法庭，举证责任在甲</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民事诉讼实行“谁主张，谁举证”的举证原则，甲、乙都有举证责任。甲要对去年乙向他借钱的主张进行举证，乙要对他已经把钱还给甲的主张进行举证。</a:t>
            </a:r>
            <a:endParaRPr lang="zh-CN" altLang="zh-CN" sz="260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在行政诉讼中，作为被告的公安机关应提供作出该具体行政行为的证据</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p>
          <a:p>
            <a:pPr indent="0" algn="just">
              <a:lnSpc>
                <a:spcPct val="170000"/>
              </a:lnSpc>
              <a:spcAft>
                <a:spcPts val="0"/>
              </a:spcAft>
              <a:tabLst>
                <a:tab pos="2700655" algn="l"/>
              </a:tabLst>
            </a:pP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在行政诉讼中，作为被告的行政机关应当提供作出该行政行为的证据和所依据的规范性文件。</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 点</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诉讼中的举证责任</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江某驾车在某路段正常行驶，突然其前方小刘货车上的货物掉落，将江某车辆砸坏。事故经交管部门认定，小刘负全部责任，但小刘认为货物掉落属于不可抗力，自己没有责任。江某只能将小刘诉至人民法院，要求赔偿所有损失。本案</a:t>
            </a:r>
            <a:r>
              <a:rPr lang="zh-CN" altLang="zh-CN" sz="2600" b="1" kern="100" dirty="0" smtClean="0">
                <a:latin typeface="宋体"/>
                <a:ea typeface="方正细黑一简体"/>
                <a:cs typeface="Times New Roman"/>
              </a:rPr>
              <a:t>中</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9"/>
            <a:ext cx="10801200" cy="4176463"/>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①小刘若败诉，在判决未生效前可申请再审</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②江某与小刘对自身诉讼请求均负举证责任</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③交管部门责任认定书是江某可利用的证据</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④货物掉落不可预见和避免</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41540378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在</a:t>
            </a:r>
            <a:r>
              <a:rPr lang="zh-CN" altLang="zh-CN" sz="2600" b="1" kern="100" dirty="0">
                <a:latin typeface="宋体"/>
                <a:ea typeface="方正细黑一简体"/>
                <a:cs typeface="Times New Roman"/>
              </a:rPr>
              <a:t>一审判决还未生效前的指定时间内可提起上诉，而不是再审，①错误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二</a:t>
            </a:r>
            <a:r>
              <a:rPr lang="zh-CN" altLang="zh-CN" sz="2600" b="1" kern="100" dirty="0">
                <a:latin typeface="宋体"/>
                <a:ea typeface="方正细黑一简体"/>
                <a:cs typeface="Times New Roman"/>
              </a:rPr>
              <a:t>人均有诉讼请求，根据“谁主张，谁举证”的举证原则，江、刘均负有举证责任，交管部门的责任认定书确实可以作为江某可利用的证据，②③正确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货</a:t>
            </a:r>
            <a:r>
              <a:rPr lang="zh-CN" altLang="zh-CN" sz="2600" b="1" kern="100" dirty="0">
                <a:latin typeface="宋体"/>
                <a:ea typeface="方正细黑一简体"/>
                <a:cs typeface="Times New Roman"/>
              </a:rPr>
              <a:t>物掉落一定程度属于人为疏忽，并不是完全不可预见和不可避免，④错误。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415403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伴随电子消费和信用消费的快速发展，预付式消费逐渐成为一种普遍的消费方式。多数消费者在办理预付卡时，很容易忽视与商家签订合同。双方的权利义务多采取口头形式约定，商家收取钱款和结算时也不会提供相应的票据和消费明细，因缺乏详细、明确的书面约定，一旦发生纠纷，消费者往往因缺乏有力证据而处于“空口无凭”的尴尬境地。据此，下列说法正确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539750" algn="just">
              <a:lnSpc>
                <a:spcPct val="170000"/>
              </a:lnSpc>
              <a:spcAft>
                <a:spcPts val="0"/>
              </a:spcAft>
              <a:tabLst>
                <a:tab pos="2700655" algn="l"/>
              </a:tabLst>
            </a:pPr>
            <a:r>
              <a:rPr lang="zh-CN" altLang="zh-CN" sz="2600" b="1" kern="100" dirty="0">
                <a:latin typeface="宋体"/>
                <a:ea typeface="方正细黑一简体"/>
                <a:cs typeface="Times New Roman"/>
              </a:rPr>
              <a:t>①口头形式约定不具有法律约束力，应当忌用</a:t>
            </a:r>
            <a:endParaRPr lang="zh-CN" altLang="zh-CN" sz="1050" kern="100" dirty="0">
              <a:latin typeface="宋体"/>
              <a:cs typeface="Courier New"/>
            </a:endParaRPr>
          </a:p>
          <a:p>
            <a:pPr indent="539750" algn="just">
              <a:lnSpc>
                <a:spcPct val="170000"/>
              </a:lnSpc>
              <a:spcAft>
                <a:spcPts val="0"/>
              </a:spcAft>
              <a:tabLst>
                <a:tab pos="2700655" algn="l"/>
              </a:tabLst>
            </a:pPr>
            <a:r>
              <a:rPr lang="zh-CN" altLang="zh-CN" sz="2600" b="1" kern="100" dirty="0">
                <a:latin typeface="宋体"/>
                <a:ea typeface="方正细黑一简体"/>
                <a:cs typeface="Times New Roman"/>
              </a:rPr>
              <a:t>②订立合同能促使市场交易者共同维护履约机制</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41540378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336704"/>
          </a:xfrm>
        </p:spPr>
        <p:txBody>
          <a:bodyPr>
            <a:normAutofit lnSpcReduction="10000"/>
          </a:bodyPr>
          <a:lstStyle/>
          <a:p>
            <a:pPr lvl="0" indent="0" algn="just">
              <a:lnSpc>
                <a:spcPct val="170000"/>
              </a:lnSpc>
              <a:tabLst>
                <a:tab pos="2700655" algn="l"/>
              </a:tabLst>
            </a:pPr>
            <a:r>
              <a:rPr lang="zh-CN" altLang="zh-CN" sz="2600" b="1" kern="100" dirty="0">
                <a:solidFill>
                  <a:prstClr val="black"/>
                </a:solidFill>
                <a:latin typeface="宋体"/>
                <a:ea typeface="方正细黑一简体"/>
                <a:cs typeface="Times New Roman"/>
              </a:rPr>
              <a:t>③合同当事人未履行合同约定必须承担违约责任</a:t>
            </a:r>
            <a:endParaRPr lang="zh-CN" altLang="zh-CN" sz="2600" kern="100" dirty="0">
              <a:solidFill>
                <a:prstClr val="black"/>
              </a:solidFill>
              <a:latin typeface="宋体"/>
              <a:cs typeface="Courier New"/>
            </a:endParaRPr>
          </a:p>
          <a:p>
            <a:pPr lvl="0" indent="0" algn="just">
              <a:lnSpc>
                <a:spcPct val="170000"/>
              </a:lnSpc>
              <a:tabLst>
                <a:tab pos="2700655" algn="l"/>
              </a:tabLst>
            </a:pPr>
            <a:r>
              <a:rPr lang="zh-CN" altLang="zh-CN" sz="2600" b="1" kern="100" dirty="0">
                <a:solidFill>
                  <a:prstClr val="black"/>
                </a:solidFill>
                <a:latin typeface="宋体"/>
                <a:ea typeface="方正细黑一简体"/>
                <a:cs typeface="Times New Roman"/>
              </a:rPr>
              <a:t>④要增强证据意识，平时要注意收集和保存证据</a:t>
            </a:r>
            <a:endParaRPr lang="zh-CN" altLang="zh-CN" sz="2600" kern="100" dirty="0">
              <a:solidFill>
                <a:prstClr val="black"/>
              </a:solidFill>
              <a:latin typeface="宋体"/>
              <a:cs typeface="Courier New"/>
            </a:endParaRPr>
          </a:p>
          <a:p>
            <a:pPr lvl="0" indent="0" algn="just">
              <a:lnSpc>
                <a:spcPct val="170000"/>
              </a:lnSpc>
              <a:tabLst>
                <a:tab pos="2700655" algn="l"/>
              </a:tabLst>
            </a:pPr>
            <a:r>
              <a:rPr lang="en-US" altLang="zh-CN" sz="2600" b="1" kern="100" dirty="0">
                <a:solidFill>
                  <a:prstClr val="black"/>
                </a:solidFill>
                <a:latin typeface="方正细黑一简体"/>
                <a:cs typeface="Times New Roman"/>
              </a:rPr>
              <a:t>A</a:t>
            </a:r>
            <a:r>
              <a:rPr lang="zh-CN" altLang="zh-CN" sz="2600" b="1" kern="100" dirty="0">
                <a:solidFill>
                  <a:prstClr val="black"/>
                </a:solidFill>
                <a:latin typeface="宋体"/>
                <a:ea typeface="方正细黑一简体"/>
                <a:cs typeface="Times New Roman"/>
              </a:rPr>
              <a:t>．①②</a:t>
            </a:r>
            <a:r>
              <a:rPr lang="en-US" altLang="zh-CN" sz="2600" b="1" kern="100" dirty="0">
                <a:solidFill>
                  <a:prstClr val="black"/>
                </a:solidFill>
                <a:latin typeface="方正细黑一简体"/>
                <a:cs typeface="Times New Roman"/>
              </a:rPr>
              <a:t>  B</a:t>
            </a:r>
            <a:r>
              <a:rPr lang="zh-CN" altLang="zh-CN" sz="2600" b="1" kern="100" dirty="0">
                <a:solidFill>
                  <a:prstClr val="black"/>
                </a:solidFill>
                <a:latin typeface="宋体"/>
                <a:ea typeface="方正细黑一简体"/>
                <a:cs typeface="Times New Roman"/>
              </a:rPr>
              <a:t>．①③</a:t>
            </a:r>
            <a:r>
              <a:rPr lang="en-US" altLang="zh-CN" sz="2600" b="1" kern="100" dirty="0">
                <a:solidFill>
                  <a:prstClr val="black"/>
                </a:solidFill>
                <a:latin typeface="方正细黑一简体"/>
                <a:cs typeface="Times New Roman"/>
              </a:rPr>
              <a:t>  C</a:t>
            </a:r>
            <a:r>
              <a:rPr lang="zh-CN" altLang="zh-CN" sz="2600" b="1" kern="100" dirty="0">
                <a:solidFill>
                  <a:prstClr val="black"/>
                </a:solidFill>
                <a:latin typeface="宋体"/>
                <a:ea typeface="方正细黑一简体"/>
                <a:cs typeface="Times New Roman"/>
              </a:rPr>
              <a:t>．②④</a:t>
            </a:r>
            <a:r>
              <a:rPr lang="en-US" altLang="zh-CN" sz="2600" b="1" kern="100" dirty="0">
                <a:solidFill>
                  <a:prstClr val="black"/>
                </a:solidFill>
                <a:latin typeface="方正细黑一简体"/>
                <a:cs typeface="Times New Roman"/>
              </a:rPr>
              <a:t>  D</a:t>
            </a:r>
            <a:r>
              <a:rPr lang="zh-CN" altLang="zh-CN" sz="2600" b="1" kern="100" dirty="0">
                <a:solidFill>
                  <a:prstClr val="black"/>
                </a:solidFill>
                <a:latin typeface="宋体"/>
                <a:ea typeface="方正细黑一简体"/>
                <a:cs typeface="Times New Roman"/>
              </a:rPr>
              <a:t>．③④</a:t>
            </a:r>
            <a:endParaRPr lang="zh-CN" altLang="zh-CN" sz="2600" kern="100" dirty="0">
              <a:solidFill>
                <a:prstClr val="black"/>
              </a:solidFill>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口</a:t>
            </a:r>
            <a:r>
              <a:rPr lang="zh-CN" altLang="zh-CN" sz="2600" b="1" kern="100" dirty="0">
                <a:latin typeface="宋体"/>
                <a:ea typeface="方正细黑一简体"/>
                <a:cs typeface="Times New Roman"/>
              </a:rPr>
              <a:t>头合同具有法律效力，①错误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料说明订立合同能促使市场交易者共同维护履约机制，要增强证据意识，平时要注意收集和保存证据，②④正确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当</a:t>
            </a:r>
            <a:r>
              <a:rPr lang="zh-CN" altLang="zh-CN" sz="2600" b="1" kern="100" dirty="0">
                <a:latin typeface="宋体"/>
                <a:ea typeface="方正细黑一简体"/>
                <a:cs typeface="Times New Roman"/>
              </a:rPr>
              <a:t>合同履行过程中遇到当事人约定的免责事由或不可抗力时，可以全部或部分免除当事人的违约责任，③错误。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415403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17" dur="50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6048672"/>
          </a:xfrm>
        </p:spPr>
        <p:txBody>
          <a:bodyPr>
            <a:normAutofit lnSpcReduction="10000"/>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．温某在生产豆芽过程中将其购买的某激素兑水后淋在豆芽上。市场监督管理局会同第三方检测机构进行抽样检测时发现，温某销售的豆芽中含有禁止使用的</a:t>
            </a:r>
            <a:r>
              <a:rPr lang="en-US" altLang="zh-CN" sz="2600" b="1" kern="100" dirty="0">
                <a:latin typeface="宋体"/>
                <a:ea typeface="方正细黑一简体"/>
                <a:cs typeface="Times New Roman"/>
              </a:rPr>
              <a:t>4</a:t>
            </a:r>
            <a:r>
              <a:rPr lang="zh-CN" altLang="zh-CN" sz="2600" b="1" kern="100" dirty="0">
                <a:latin typeface="宋体"/>
                <a:cs typeface="宋体"/>
              </a:rPr>
              <a:t>­</a:t>
            </a:r>
            <a:r>
              <a:rPr lang="zh-CN" altLang="zh-CN" sz="2600" b="1" kern="100" dirty="0">
                <a:latin typeface="宋体"/>
                <a:ea typeface="方正细黑一简体"/>
                <a:cs typeface="方正细黑一简体"/>
              </a:rPr>
              <a:t>氯苯氧乙酸钠，检验结果为不合格。案发后，市场监督管理局在温某家中发现并扣押某激素</a:t>
            </a:r>
            <a:r>
              <a:rPr lang="en-US" altLang="zh-CN" sz="2600" b="1" kern="100" dirty="0">
                <a:latin typeface="方正细黑一简体"/>
                <a:cs typeface="Times New Roman"/>
              </a:rPr>
              <a:t>570</a:t>
            </a:r>
            <a:r>
              <a:rPr lang="zh-CN" altLang="zh-CN" sz="2600" b="1" kern="100" dirty="0">
                <a:latin typeface="宋体"/>
                <a:ea typeface="方正细黑一简体"/>
                <a:cs typeface="Times New Roman"/>
              </a:rPr>
              <a:t>支。经检测，该激素被检出含有</a:t>
            </a:r>
            <a:r>
              <a:rPr lang="en-US" altLang="zh-CN" sz="2600" b="1" kern="100" dirty="0">
                <a:latin typeface="宋体"/>
                <a:ea typeface="方正细黑一简体"/>
                <a:cs typeface="Times New Roman"/>
              </a:rPr>
              <a:t>4</a:t>
            </a:r>
            <a:r>
              <a:rPr lang="zh-CN" altLang="zh-CN" sz="2600" b="1" kern="100" dirty="0">
                <a:latin typeface="宋体"/>
                <a:cs typeface="宋体"/>
              </a:rPr>
              <a:t>­</a:t>
            </a:r>
            <a:r>
              <a:rPr lang="zh-CN" altLang="zh-CN" sz="2600" b="1" kern="100" dirty="0">
                <a:latin typeface="宋体"/>
                <a:ea typeface="方正细黑一简体"/>
                <a:cs typeface="方正细黑一简体"/>
              </a:rPr>
              <a:t>氯苯氧</a:t>
            </a:r>
            <a:r>
              <a:rPr lang="zh-CN" altLang="zh-CN" sz="2600" b="1" kern="100" dirty="0">
                <a:latin typeface="宋体"/>
                <a:ea typeface="方正细黑一简体"/>
                <a:cs typeface="Times New Roman"/>
              </a:rPr>
              <a:t>乙酸钠。温某行为已构成生产、销售有毒、有害食品罪，侵害了众多不特定的消费者的合法权益和社会公共利益。该案例</a:t>
            </a:r>
            <a:r>
              <a:rPr lang="zh-CN" altLang="zh-CN" sz="2600" b="1" kern="100" dirty="0" smtClean="0">
                <a:latin typeface="宋体"/>
                <a:ea typeface="方正细黑一简体"/>
                <a:cs typeface="Times New Roman"/>
              </a:rPr>
              <a:t>中</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539750" algn="just">
              <a:lnSpc>
                <a:spcPct val="170000"/>
              </a:lnSpc>
              <a:spcAft>
                <a:spcPts val="0"/>
              </a:spcAft>
              <a:tabLst>
                <a:tab pos="2700655" algn="l"/>
              </a:tabLst>
            </a:pPr>
            <a:r>
              <a:rPr lang="zh-CN" altLang="zh-CN" sz="2600" b="1" kern="100" dirty="0">
                <a:latin typeface="宋体"/>
                <a:ea typeface="方正细黑一简体"/>
                <a:cs typeface="Times New Roman"/>
              </a:rPr>
              <a:t>①温某“搭便车”的行为损害了社会公共利益</a:t>
            </a:r>
            <a:endParaRPr lang="zh-CN" altLang="zh-CN" sz="1050" kern="100" dirty="0">
              <a:latin typeface="宋体"/>
              <a:cs typeface="Courier New"/>
            </a:endParaRPr>
          </a:p>
          <a:p>
            <a:pPr indent="539750" algn="just">
              <a:lnSpc>
                <a:spcPct val="170000"/>
              </a:lnSpc>
              <a:spcAft>
                <a:spcPts val="0"/>
              </a:spcAft>
              <a:tabLst>
                <a:tab pos="2700655" algn="l"/>
              </a:tabLst>
            </a:pPr>
            <a:r>
              <a:rPr lang="zh-CN" altLang="zh-CN" sz="2600" b="1" kern="100" dirty="0">
                <a:latin typeface="宋体"/>
                <a:ea typeface="方正细黑一简体"/>
                <a:cs typeface="Times New Roman"/>
              </a:rPr>
              <a:t>②扣押的激素可以作为诉讼证据里的鉴定意</a:t>
            </a:r>
            <a:r>
              <a:rPr lang="zh-CN" altLang="zh-CN" sz="2600" b="1" kern="100" dirty="0" smtClean="0">
                <a:latin typeface="宋体"/>
                <a:ea typeface="方正细黑一简体"/>
                <a:cs typeface="Times New Roman"/>
              </a:rPr>
              <a:t>见</a:t>
            </a:r>
            <a:endParaRPr lang="zh-CN" altLang="zh-CN" sz="1050" kern="100" dirty="0">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lvl="0" indent="0" algn="just">
              <a:lnSpc>
                <a:spcPct val="170000"/>
              </a:lnSpc>
              <a:tabLst>
                <a:tab pos="2700655" algn="l"/>
              </a:tabLst>
            </a:pPr>
            <a:r>
              <a:rPr lang="zh-CN" altLang="zh-CN" sz="2600" b="1" kern="100" dirty="0">
                <a:solidFill>
                  <a:prstClr val="black"/>
                </a:solidFill>
                <a:latin typeface="宋体"/>
                <a:ea typeface="方正细黑一简体"/>
                <a:cs typeface="Times New Roman"/>
              </a:rPr>
              <a:t>③温某既要承担刑事责任又需要承担侵权责任</a:t>
            </a:r>
            <a:endParaRPr lang="zh-CN" altLang="zh-CN" sz="2600" kern="100" dirty="0">
              <a:solidFill>
                <a:prstClr val="black"/>
              </a:solidFill>
              <a:latin typeface="宋体"/>
              <a:cs typeface="Courier New"/>
            </a:endParaRPr>
          </a:p>
          <a:p>
            <a:pPr lvl="0" indent="0" algn="just">
              <a:lnSpc>
                <a:spcPct val="170000"/>
              </a:lnSpc>
              <a:tabLst>
                <a:tab pos="2700655" algn="l"/>
              </a:tabLst>
            </a:pPr>
            <a:r>
              <a:rPr lang="zh-CN" altLang="zh-CN" sz="2600" b="1" kern="100" dirty="0">
                <a:solidFill>
                  <a:prstClr val="black"/>
                </a:solidFill>
                <a:latin typeface="宋体"/>
                <a:ea typeface="方正细黑一简体"/>
                <a:cs typeface="Times New Roman"/>
              </a:rPr>
              <a:t>④温某若被提起公诉，人民检察院承担举证责任</a:t>
            </a:r>
            <a:endParaRPr lang="zh-CN" altLang="zh-CN" sz="2600" kern="100" dirty="0">
              <a:solidFill>
                <a:prstClr val="black"/>
              </a:solidFill>
              <a:latin typeface="宋体"/>
              <a:cs typeface="Courier New"/>
            </a:endParaRPr>
          </a:p>
          <a:p>
            <a:pPr lvl="0" indent="0" algn="just">
              <a:lnSpc>
                <a:spcPct val="170000"/>
              </a:lnSpc>
              <a:tabLst>
                <a:tab pos="2700655" algn="l"/>
              </a:tabLst>
            </a:pPr>
            <a:r>
              <a:rPr lang="en-US" altLang="zh-CN" sz="2600" b="1" kern="100" dirty="0">
                <a:solidFill>
                  <a:prstClr val="black"/>
                </a:solidFill>
                <a:latin typeface="方正细黑一简体"/>
                <a:cs typeface="Times New Roman"/>
              </a:rPr>
              <a:t>A</a:t>
            </a:r>
            <a:r>
              <a:rPr lang="zh-CN" altLang="zh-CN" sz="2600" b="1" kern="100" dirty="0">
                <a:solidFill>
                  <a:prstClr val="black"/>
                </a:solidFill>
                <a:latin typeface="宋体"/>
                <a:ea typeface="方正细黑一简体"/>
                <a:cs typeface="Times New Roman"/>
              </a:rPr>
              <a:t>．①②</a:t>
            </a:r>
            <a:r>
              <a:rPr lang="en-US" altLang="zh-CN" sz="2600" b="1" kern="100" dirty="0">
                <a:solidFill>
                  <a:prstClr val="black"/>
                </a:solidFill>
                <a:latin typeface="方正细黑一简体"/>
                <a:cs typeface="Times New Roman"/>
              </a:rPr>
              <a:t>  </a:t>
            </a:r>
            <a:r>
              <a:rPr lang="en-US" altLang="zh-CN" sz="2600" b="1" kern="100" dirty="0" smtClean="0">
                <a:solidFill>
                  <a:prstClr val="black"/>
                </a:solidFill>
                <a:latin typeface="方正细黑一简体"/>
                <a:cs typeface="Times New Roman"/>
              </a:rPr>
              <a:t>  B</a:t>
            </a:r>
            <a:r>
              <a:rPr lang="zh-CN" altLang="zh-CN" sz="2600" b="1" kern="100" dirty="0">
                <a:solidFill>
                  <a:prstClr val="black"/>
                </a:solidFill>
                <a:latin typeface="宋体"/>
                <a:ea typeface="方正细黑一简体"/>
                <a:cs typeface="Times New Roman"/>
              </a:rPr>
              <a:t>．①③</a:t>
            </a:r>
            <a:r>
              <a:rPr lang="en-US" altLang="zh-CN" sz="2600" b="1" kern="100" dirty="0">
                <a:solidFill>
                  <a:prstClr val="black"/>
                </a:solidFill>
                <a:latin typeface="方正细黑一简体"/>
                <a:cs typeface="Times New Roman"/>
              </a:rPr>
              <a:t>  </a:t>
            </a:r>
            <a:r>
              <a:rPr lang="en-US" altLang="zh-CN" sz="2600" b="1" kern="100" dirty="0" smtClean="0">
                <a:solidFill>
                  <a:prstClr val="black"/>
                </a:solidFill>
                <a:latin typeface="方正细黑一简体"/>
                <a:cs typeface="Times New Roman"/>
              </a:rPr>
              <a:t>  C</a:t>
            </a:r>
            <a:r>
              <a:rPr lang="zh-CN" altLang="zh-CN" sz="2600" b="1" kern="100" dirty="0">
                <a:solidFill>
                  <a:prstClr val="black"/>
                </a:solidFill>
                <a:latin typeface="宋体"/>
                <a:ea typeface="方正细黑一简体"/>
                <a:cs typeface="Times New Roman"/>
              </a:rPr>
              <a:t>．②④</a:t>
            </a:r>
            <a:r>
              <a:rPr lang="en-US" altLang="zh-CN" sz="2600" b="1" kern="100" dirty="0">
                <a:solidFill>
                  <a:prstClr val="black"/>
                </a:solidFill>
                <a:latin typeface="方正细黑一简体"/>
                <a:cs typeface="Times New Roman"/>
              </a:rPr>
              <a:t>  </a:t>
            </a:r>
            <a:r>
              <a:rPr lang="en-US" altLang="zh-CN" sz="2600" b="1" kern="100" dirty="0" smtClean="0">
                <a:solidFill>
                  <a:prstClr val="black"/>
                </a:solidFill>
                <a:latin typeface="方正细黑一简体"/>
                <a:cs typeface="Times New Roman"/>
              </a:rPr>
              <a:t>  D</a:t>
            </a:r>
            <a:r>
              <a:rPr lang="zh-CN" altLang="zh-CN" sz="2600" b="1" kern="100" dirty="0">
                <a:solidFill>
                  <a:prstClr val="black"/>
                </a:solidFill>
                <a:latin typeface="宋体"/>
                <a:ea typeface="方正细黑一简体"/>
                <a:cs typeface="Times New Roman"/>
              </a:rPr>
              <a:t>．③④</a:t>
            </a:r>
            <a:endParaRPr lang="zh-CN" altLang="zh-CN" sz="2600" kern="100" dirty="0">
              <a:solidFill>
                <a:prstClr val="black"/>
              </a:solidFill>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D</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温</a:t>
            </a:r>
            <a:r>
              <a:rPr lang="zh-CN" altLang="zh-CN" sz="2600" b="1" kern="100" dirty="0">
                <a:latin typeface="宋体"/>
                <a:ea typeface="方正细黑一简体"/>
                <a:cs typeface="Times New Roman"/>
              </a:rPr>
              <a:t>某行为已构成生产、销售有毒、有害食品罪，既要承担刑事责任又需要承担侵权责任，温某若被提起公诉，人民检察院承担举证责任，③④正确，①排除</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扣</a:t>
            </a:r>
            <a:r>
              <a:rPr lang="zh-CN" altLang="zh-CN" sz="2600" b="1" kern="100" dirty="0">
                <a:latin typeface="宋体"/>
                <a:ea typeface="方正细黑一简体"/>
                <a:cs typeface="Times New Roman"/>
              </a:rPr>
              <a:t>押的激素可以作为诉讼证据里的物证，②排除。</a:t>
            </a:r>
            <a:endParaRPr lang="zh-CN" altLang="zh-CN" sz="1050" kern="100" dirty="0">
              <a:latin typeface="宋体"/>
              <a:cs typeface="Courier New"/>
            </a:endParaRPr>
          </a:p>
          <a:p>
            <a:pPr lvl="0">
              <a:tabLst>
                <a:tab pos="809625" algn="l"/>
              </a:tabLst>
            </a:pPr>
            <a:endParaRPr lang="zh-CN" altLang="en-US" sz="2600" dirty="0" smtClean="0">
              <a:solidFill>
                <a:prstClr val="black"/>
              </a:solidFill>
            </a:endParaRPr>
          </a:p>
          <a:p>
            <a:pPr>
              <a:tabLst>
                <a:tab pos="809625" algn="l"/>
              </a:tabLst>
            </a:pPr>
            <a:endParaRPr lang="zh-CN" altLang="en-US" sz="2600" dirty="0"/>
          </a:p>
        </p:txBody>
      </p:sp>
    </p:spTree>
    <p:extLst>
      <p:ext uri="{BB962C8B-B14F-4D97-AF65-F5344CB8AC3E}">
        <p14:creationId xmlns:p14="http://schemas.microsoft.com/office/powerpoint/2010/main" val="26859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1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比较三大诉讼中的举证责任</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smtClean="0">
                <a:latin typeface="方正细黑一简体"/>
                <a:cs typeface="Times New Roman"/>
              </a:rPr>
              <a:t>(</a:t>
            </a: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民事诉</a:t>
            </a:r>
            <a:r>
              <a:rPr lang="zh-CN" altLang="zh-CN" sz="2600" b="1" kern="100" dirty="0" smtClean="0">
                <a:latin typeface="宋体"/>
                <a:ea typeface="方正细黑一简体"/>
                <a:cs typeface="Times New Roman"/>
              </a:rPr>
              <a:t>讼</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当事人对自己提出的主张有责任提供证据。没有证据或者证据不足的，由负有举证责任的当事人承担不利后果。在有些情况下，当案件的当事人处于弱势而难以举证时，法律出于保护弱者利益、维护社会公平的考虑，赋予当事人一项权利，即当事人提出诉讼主张时，由对方负责举证，这称为“举证责任倒置”。</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26859323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1124744"/>
            <a:ext cx="10801200" cy="4536504"/>
          </a:xfrm>
        </p:spPr>
        <p:txBody>
          <a:bodyPr>
            <a:normAutofit/>
          </a:bodyPr>
          <a:lstStyle/>
          <a:p>
            <a:pPr indent="662940" algn="just">
              <a:lnSpc>
                <a:spcPct val="170000"/>
              </a:lnSpc>
              <a:spcAft>
                <a:spcPts val="0"/>
              </a:spcAft>
              <a:tabLst>
                <a:tab pos="2700655" algn="l"/>
              </a:tabLst>
            </a:pPr>
            <a:r>
              <a:rPr lang="en-US" altLang="zh-CN" sz="2600" b="1" kern="100" dirty="0" smtClean="0">
                <a:latin typeface="方正细黑一简体"/>
                <a:cs typeface="Times New Roman"/>
              </a:rPr>
              <a:t>(</a:t>
            </a: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行政诉讼</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作为被告的行政机关对作出的具体行政行为负有举证责任，应当提供作出该行政行为的证据和所依据的规范性文件。行政相对人向人民法院起诉时，应当提供其符合起诉条件的相应的证据材料。对行政不作为案件，原告有提供申请证据的责任。对行政赔偿案件，原告对于损害事实承担举证责任。</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26859323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772816"/>
            <a:ext cx="10801200" cy="3312368"/>
          </a:xfrm>
        </p:spPr>
        <p:txBody>
          <a:bodyPr>
            <a:normAutofit/>
          </a:bodyPr>
          <a:lstStyle/>
          <a:p>
            <a:pPr lvl="0" indent="662940" algn="just">
              <a:lnSpc>
                <a:spcPct val="170000"/>
              </a:lnSpc>
              <a:tabLst>
                <a:tab pos="2700655" algn="l"/>
              </a:tabLst>
            </a:pPr>
            <a:r>
              <a:rPr lang="en-US" altLang="zh-CN" sz="2600" b="1" kern="100" dirty="0">
                <a:solidFill>
                  <a:prstClr val="black"/>
                </a:solidFill>
                <a:latin typeface="方正细黑一简体"/>
                <a:cs typeface="Times New Roman"/>
              </a:rPr>
              <a:t>(3)</a:t>
            </a:r>
            <a:r>
              <a:rPr lang="zh-CN" altLang="zh-CN" sz="2600" b="1" kern="100" dirty="0">
                <a:solidFill>
                  <a:prstClr val="black"/>
                </a:solidFill>
                <a:latin typeface="宋体"/>
                <a:ea typeface="方正细黑一简体"/>
                <a:cs typeface="Times New Roman"/>
              </a:rPr>
              <a:t>刑事诉讼</a:t>
            </a:r>
            <a:endParaRPr lang="zh-CN" altLang="zh-CN" sz="2600" kern="100" dirty="0">
              <a:solidFill>
                <a:prstClr val="black"/>
              </a:solidFill>
              <a:latin typeface="宋体"/>
              <a:cs typeface="Courier New"/>
            </a:endParaRPr>
          </a:p>
          <a:p>
            <a:pPr lvl="0" indent="662940" algn="just">
              <a:lnSpc>
                <a:spcPct val="170000"/>
              </a:lnSpc>
              <a:tabLst>
                <a:tab pos="2700655" algn="l"/>
              </a:tabLst>
            </a:pPr>
            <a:r>
              <a:rPr lang="zh-CN" altLang="zh-CN" sz="2600" b="1" kern="100" dirty="0">
                <a:solidFill>
                  <a:prstClr val="black"/>
                </a:solidFill>
                <a:latin typeface="宋体"/>
                <a:ea typeface="方正细黑一简体"/>
                <a:cs typeface="Times New Roman"/>
              </a:rPr>
              <a:t>公诉案件中被告人有罪的举证责任由人民检察院承担；自诉案件中被告人有罪的举证责任由自诉人承担。某些案件中，犯罪嫌疑人或被告人的主张需要自己举证。</a:t>
            </a:r>
            <a:endParaRPr lang="zh-CN" altLang="zh-CN" sz="2600" kern="100" dirty="0">
              <a:solidFill>
                <a:prstClr val="black"/>
              </a:solidFill>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26859323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816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007" y="1497547"/>
            <a:ext cx="944421" cy="351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a:hlinkClick r:id="" action="ppaction://hlinkshowjump?jump=nextslide" highlightClick="1"/>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8811" y="1502660"/>
            <a:ext cx="9578899" cy="3495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816131">
            <a:hlinkClick r:id="rId5" action="ppaction://hlinkfile"/>
          </p:cNvPr>
          <p:cNvSpPr txBox="1"/>
          <p:nvPr/>
        </p:nvSpPr>
        <p:spPr>
          <a:xfrm>
            <a:off x="759568" y="1988840"/>
            <a:ext cx="10371137" cy="2492990"/>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endPar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algn="ctr" fontAlgn="base">
              <a:lnSpc>
                <a:spcPct val="150000"/>
              </a:lnSpc>
              <a:spcBef>
                <a:spcPct val="0"/>
              </a:spcBef>
              <a:spcAft>
                <a:spcPct val="0"/>
              </a:spcAft>
            </a:pP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a:t>
            </a:r>
            <a:r>
              <a:rPr lang="zh-CN" altLang="zh-CN" sz="2600" b="1" dirty="0">
                <a:latin typeface="黑体" panose="02010600030101010101" pitchFamily="2" charset="-122"/>
                <a:ea typeface="黑体" panose="02010600030101010101" pitchFamily="2" charset="-122"/>
              </a:rPr>
              <a:t>检测</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600" b="1" dirty="0">
                <a:effectLst>
                  <a:outerShdw blurRad="50800" dist="38100" algn="tr" rotWithShape="0">
                    <a:prstClr val="black">
                      <a:alpha val="40000"/>
                    </a:prstClr>
                  </a:outerShdw>
                </a:effectLst>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课时跟踪检测</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七</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algn="ctr" fontAlgn="base">
              <a:lnSpc>
                <a:spcPct val="150000"/>
              </a:lnSpc>
              <a:spcBef>
                <a:spcPct val="0"/>
              </a:spcBef>
              <a:spcAft>
                <a:spcPct val="0"/>
              </a:spcAf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endParaRPr kumimoji="0" lang="en-US" altLang="zh-CN" sz="2600" b="1" i="0" u="none" strike="noStrike" cap="none" normalizeH="0" baseline="0" dirty="0" smtClean="0">
              <a:ln>
                <a:noFill/>
              </a:ln>
              <a:solidFill>
                <a:srgbClr val="FF0000"/>
              </a:solidFill>
              <a:effectLst/>
              <a:latin typeface="隶书" pitchFamily="49" charset="-122"/>
              <a:ea typeface="隶书" pitchFamily="49" charset="-122"/>
            </a:endParaRPr>
          </a:p>
          <a:p>
            <a:pPr marL="0" marR="0" lvl="0" indent="0" algn="ctr" defTabSz="914400" rtl="0" eaLnBrk="1" fontAlgn="base" latinLnBrk="0" hangingPunct="1">
              <a:lnSpc>
                <a:spcPct val="150000"/>
              </a:lnSpc>
              <a:spcBef>
                <a:spcPct val="0"/>
              </a:spcBef>
              <a:spcAft>
                <a:spcPct val="0"/>
              </a:spcAft>
              <a:buClrTx/>
              <a:buSzTx/>
              <a:buFontTx/>
              <a:buNone/>
              <a:tabLst/>
            </a:pPr>
            <a:endParaRPr kumimoji="0" lang="zh-CN" altLang="zh-CN" sz="2600" b="0" i="0" u="none" strike="noStrike" cap="none" normalizeH="0" baseline="0" dirty="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0696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5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250"/>
                                        <p:tgtEl>
                                          <p:spTgt spid="14"/>
                                        </p:tgtEl>
                                      </p:cBhvr>
                                    </p:animEffect>
                                  </p:childTnLst>
                                </p:cTn>
                              </p:par>
                              <p:par>
                                <p:cTn id="8" presetID="22" presetClass="entr" presetSubtype="8"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谢</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990000"/>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观</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看</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8285092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414</TotalTime>
  <Words>7037</Words>
  <Application>Microsoft Office PowerPoint</Application>
  <PresentationFormat>自定义</PresentationFormat>
  <Paragraphs>388</Paragraphs>
  <Slides>64</Slides>
  <Notes>2</Notes>
  <HiddenSlides>0</HiddenSlides>
  <MMClips>0</MMClips>
  <ScaleCrop>false</ScaleCrop>
  <HeadingPairs>
    <vt:vector size="4" baseType="variant">
      <vt:variant>
        <vt:lpstr>主题</vt:lpstr>
      </vt:variant>
      <vt:variant>
        <vt:i4>1</vt:i4>
      </vt:variant>
      <vt:variant>
        <vt:lpstr>幻灯片标题</vt:lpstr>
      </vt:variant>
      <vt:variant>
        <vt:i4>64</vt:i4>
      </vt:variant>
    </vt:vector>
  </HeadingPairs>
  <TitlesOfParts>
    <vt:vector size="6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149</cp:revision>
  <dcterms:created xsi:type="dcterms:W3CDTF">2021-04-02T06:41:31Z</dcterms:created>
  <dcterms:modified xsi:type="dcterms:W3CDTF">2023-02-16T05:38:22Z</dcterms:modified>
</cp:coreProperties>
</file>